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11"/>
  </p:notesMasterIdLst>
  <p:sldIdLst>
    <p:sldId id="256" r:id="rId2"/>
    <p:sldId id="258" r:id="rId3"/>
    <p:sldId id="259" r:id="rId4"/>
    <p:sldId id="264" r:id="rId5"/>
    <p:sldId id="260" r:id="rId6"/>
    <p:sldId id="262" r:id="rId7"/>
    <p:sldId id="257" r:id="rId8"/>
    <p:sldId id="263"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6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84776-D837-4A02-B6A3-7E57C094EC22}" type="datetimeFigureOut">
              <a:rPr lang="tr-TR" smtClean="0"/>
              <a:t>14.11.2022</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740C5-9C5F-40B1-AC71-BE46F9D31EBD}" type="slidenum">
              <a:rPr lang="tr-TR" smtClean="0"/>
              <a:t>‹#›</a:t>
            </a:fld>
            <a:endParaRPr lang="tr-TR"/>
          </a:p>
        </p:txBody>
      </p:sp>
    </p:spTree>
    <p:extLst>
      <p:ext uri="{BB962C8B-B14F-4D97-AF65-F5344CB8AC3E}">
        <p14:creationId xmlns:p14="http://schemas.microsoft.com/office/powerpoint/2010/main" val="30238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8E740C5-9C5F-40B1-AC71-BE46F9D31EBD}" type="slidenum">
              <a:rPr lang="tr-TR" smtClean="0"/>
              <a:t>1</a:t>
            </a:fld>
            <a:endParaRPr lang="tr-TR"/>
          </a:p>
        </p:txBody>
      </p:sp>
    </p:spTree>
    <p:extLst>
      <p:ext uri="{BB962C8B-B14F-4D97-AF65-F5344CB8AC3E}">
        <p14:creationId xmlns:p14="http://schemas.microsoft.com/office/powerpoint/2010/main" val="3950676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C0FEF10-D83D-466F-A438-1E8A7C7B2716}" type="datetime1">
              <a:rPr lang="tr-TR" smtClean="0"/>
              <a:t>14.11.2022</a:t>
            </a:fld>
            <a:endParaRPr lang="tr-TR"/>
          </a:p>
        </p:txBody>
      </p:sp>
      <p:sp>
        <p:nvSpPr>
          <p:cNvPr id="5" name="Footer Placeholder 4"/>
          <p:cNvSpPr>
            <a:spLocks noGrp="1"/>
          </p:cNvSpPr>
          <p:nvPr>
            <p:ph type="ftr" sz="quarter" idx="11"/>
          </p:nvPr>
        </p:nvSpPr>
        <p:spPr/>
        <p:txBody>
          <a:bodyPr/>
          <a:lstStyle/>
          <a:p>
            <a:r>
              <a:rPr lang="tr-TR" smtClean="0"/>
              <a:t>Avrupa Birliği Ofisi</a:t>
            </a:r>
            <a:endParaRPr lang="tr-TR"/>
          </a:p>
        </p:txBody>
      </p:sp>
      <p:sp>
        <p:nvSpPr>
          <p:cNvPr id="6" name="Slide Number Placeholder 5"/>
          <p:cNvSpPr>
            <a:spLocks noGrp="1"/>
          </p:cNvSpPr>
          <p:nvPr>
            <p:ph type="sldNum" sz="quarter" idx="12"/>
          </p:nvPr>
        </p:nvSpPr>
        <p:spPr/>
        <p:txBody>
          <a:bodyPr/>
          <a:lstStyle/>
          <a:p>
            <a:fld id="{CDC8D530-3028-407C-9662-26ABE040249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90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B615EA7-0BF8-4F9C-BB74-1518F6F3F109}" type="datetime1">
              <a:rPr lang="tr-TR" smtClean="0"/>
              <a:t>14.11.2022</a:t>
            </a:fld>
            <a:endParaRPr lang="tr-TR"/>
          </a:p>
        </p:txBody>
      </p:sp>
      <p:sp>
        <p:nvSpPr>
          <p:cNvPr id="5" name="Footer Placeholder 4"/>
          <p:cNvSpPr>
            <a:spLocks noGrp="1"/>
          </p:cNvSpPr>
          <p:nvPr>
            <p:ph type="ftr" sz="quarter" idx="11"/>
          </p:nvPr>
        </p:nvSpPr>
        <p:spPr/>
        <p:txBody>
          <a:bodyPr/>
          <a:lstStyle/>
          <a:p>
            <a:r>
              <a:rPr lang="tr-TR" smtClean="0"/>
              <a:t>Avrupa Birliği Ofisi</a:t>
            </a:r>
            <a:endParaRPr lang="tr-TR"/>
          </a:p>
        </p:txBody>
      </p:sp>
      <p:sp>
        <p:nvSpPr>
          <p:cNvPr id="6" name="Slide Number Placeholder 5"/>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355598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889F94-5828-4093-A8F8-47DBE8118DBB}" type="datetime1">
              <a:rPr lang="tr-TR" smtClean="0"/>
              <a:t>14.11.2022</a:t>
            </a:fld>
            <a:endParaRPr lang="tr-TR"/>
          </a:p>
        </p:txBody>
      </p:sp>
      <p:sp>
        <p:nvSpPr>
          <p:cNvPr id="5" name="Footer Placeholder 4"/>
          <p:cNvSpPr>
            <a:spLocks noGrp="1"/>
          </p:cNvSpPr>
          <p:nvPr>
            <p:ph type="ftr" sz="quarter" idx="11"/>
          </p:nvPr>
        </p:nvSpPr>
        <p:spPr/>
        <p:txBody>
          <a:bodyPr/>
          <a:lstStyle/>
          <a:p>
            <a:r>
              <a:rPr lang="tr-TR" smtClean="0"/>
              <a:t>Avrupa Birliği Ofisi</a:t>
            </a:r>
            <a:endParaRPr lang="tr-TR"/>
          </a:p>
        </p:txBody>
      </p:sp>
      <p:sp>
        <p:nvSpPr>
          <p:cNvPr id="6" name="Slide Number Placeholder 5"/>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265605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278C229-EB9F-44D4-B95A-7DE16484BBDD}" type="datetime1">
              <a:rPr lang="tr-TR" smtClean="0"/>
              <a:t>14.11.2022</a:t>
            </a:fld>
            <a:endParaRPr lang="tr-TR"/>
          </a:p>
        </p:txBody>
      </p:sp>
      <p:sp>
        <p:nvSpPr>
          <p:cNvPr id="5" name="Footer Placeholder 4"/>
          <p:cNvSpPr>
            <a:spLocks noGrp="1"/>
          </p:cNvSpPr>
          <p:nvPr>
            <p:ph type="ftr" sz="quarter" idx="11"/>
          </p:nvPr>
        </p:nvSpPr>
        <p:spPr/>
        <p:txBody>
          <a:bodyPr/>
          <a:lstStyle/>
          <a:p>
            <a:r>
              <a:rPr lang="tr-TR" smtClean="0"/>
              <a:t>Avrupa Birliği Ofisi</a:t>
            </a:r>
            <a:endParaRPr lang="tr-TR"/>
          </a:p>
        </p:txBody>
      </p:sp>
      <p:sp>
        <p:nvSpPr>
          <p:cNvPr id="6" name="Slide Number Placeholder 5"/>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2997986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FAB2788-0AE1-458D-AB5C-EC8403CB8C36}" type="datetime1">
              <a:rPr lang="tr-TR" smtClean="0"/>
              <a:t>14.11.2022</a:t>
            </a:fld>
            <a:endParaRPr lang="tr-TR"/>
          </a:p>
        </p:txBody>
      </p:sp>
      <p:sp>
        <p:nvSpPr>
          <p:cNvPr id="5" name="Footer Placeholder 4"/>
          <p:cNvSpPr>
            <a:spLocks noGrp="1"/>
          </p:cNvSpPr>
          <p:nvPr>
            <p:ph type="ftr" sz="quarter" idx="11"/>
          </p:nvPr>
        </p:nvSpPr>
        <p:spPr/>
        <p:txBody>
          <a:bodyPr/>
          <a:lstStyle/>
          <a:p>
            <a:r>
              <a:rPr lang="tr-TR" smtClean="0"/>
              <a:t>Avrupa Birliği Ofisi</a:t>
            </a:r>
            <a:endParaRPr lang="tr-TR"/>
          </a:p>
        </p:txBody>
      </p:sp>
      <p:sp>
        <p:nvSpPr>
          <p:cNvPr id="6" name="Slide Number Placeholder 5"/>
          <p:cNvSpPr>
            <a:spLocks noGrp="1"/>
          </p:cNvSpPr>
          <p:nvPr>
            <p:ph type="sldNum" sz="quarter" idx="12"/>
          </p:nvPr>
        </p:nvSpPr>
        <p:spPr/>
        <p:txBody>
          <a:bodyPr/>
          <a:lstStyle/>
          <a:p>
            <a:fld id="{CDC8D530-3028-407C-9662-26ABE040249F}"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508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4B95C17-4315-474D-8369-E1C537372EC9}" type="datetime1">
              <a:rPr lang="tr-TR" smtClean="0"/>
              <a:t>14.11.2022</a:t>
            </a:fld>
            <a:endParaRPr lang="tr-TR"/>
          </a:p>
        </p:txBody>
      </p:sp>
      <p:sp>
        <p:nvSpPr>
          <p:cNvPr id="6" name="Footer Placeholder 5"/>
          <p:cNvSpPr>
            <a:spLocks noGrp="1"/>
          </p:cNvSpPr>
          <p:nvPr>
            <p:ph type="ftr" sz="quarter" idx="11"/>
          </p:nvPr>
        </p:nvSpPr>
        <p:spPr/>
        <p:txBody>
          <a:bodyPr/>
          <a:lstStyle/>
          <a:p>
            <a:r>
              <a:rPr lang="tr-TR" smtClean="0"/>
              <a:t>Avrupa Birliği Ofisi</a:t>
            </a:r>
            <a:endParaRPr lang="tr-TR"/>
          </a:p>
        </p:txBody>
      </p:sp>
      <p:sp>
        <p:nvSpPr>
          <p:cNvPr id="7" name="Slide Number Placeholder 6"/>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36738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C51D825-34E4-428E-B6D1-D02097F21BDB}" type="datetime1">
              <a:rPr lang="tr-TR" smtClean="0"/>
              <a:t>14.11.2022</a:t>
            </a:fld>
            <a:endParaRPr lang="tr-TR"/>
          </a:p>
        </p:txBody>
      </p:sp>
      <p:sp>
        <p:nvSpPr>
          <p:cNvPr id="8" name="Footer Placeholder 7"/>
          <p:cNvSpPr>
            <a:spLocks noGrp="1"/>
          </p:cNvSpPr>
          <p:nvPr>
            <p:ph type="ftr" sz="quarter" idx="11"/>
          </p:nvPr>
        </p:nvSpPr>
        <p:spPr/>
        <p:txBody>
          <a:bodyPr/>
          <a:lstStyle/>
          <a:p>
            <a:r>
              <a:rPr lang="tr-TR" smtClean="0"/>
              <a:t>Avrupa Birliği Ofisi</a:t>
            </a:r>
            <a:endParaRPr lang="tr-TR"/>
          </a:p>
        </p:txBody>
      </p:sp>
      <p:sp>
        <p:nvSpPr>
          <p:cNvPr id="9" name="Slide Number Placeholder 8"/>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2737975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89F130B-0C88-454C-90C1-49C83DD63BC4}" type="datetime1">
              <a:rPr lang="tr-TR" smtClean="0"/>
              <a:t>14.11.2022</a:t>
            </a:fld>
            <a:endParaRPr lang="tr-TR"/>
          </a:p>
        </p:txBody>
      </p:sp>
      <p:sp>
        <p:nvSpPr>
          <p:cNvPr id="4" name="Footer Placeholder 3"/>
          <p:cNvSpPr>
            <a:spLocks noGrp="1"/>
          </p:cNvSpPr>
          <p:nvPr>
            <p:ph type="ftr" sz="quarter" idx="11"/>
          </p:nvPr>
        </p:nvSpPr>
        <p:spPr/>
        <p:txBody>
          <a:bodyPr/>
          <a:lstStyle/>
          <a:p>
            <a:r>
              <a:rPr lang="tr-TR" smtClean="0"/>
              <a:t>Avrupa Birliği Ofisi</a:t>
            </a:r>
            <a:endParaRPr lang="tr-TR"/>
          </a:p>
        </p:txBody>
      </p:sp>
      <p:sp>
        <p:nvSpPr>
          <p:cNvPr id="5" name="Slide Number Placeholder 4"/>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327183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F2AF5E-7D52-4DE8-A3F4-12F6195F8783}" type="datetime1">
              <a:rPr lang="tr-TR" smtClean="0"/>
              <a:t>14.11.2022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Avrupa Birliği Ofisi</a:t>
            </a:r>
            <a:endParaRPr lang="tr-TR"/>
          </a:p>
        </p:txBody>
      </p:sp>
      <p:sp>
        <p:nvSpPr>
          <p:cNvPr id="9" name="Slide Number Placeholder 8"/>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250875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081CD3B-F9B2-423B-944F-FF77C03D0B0B}" type="datetime1">
              <a:rPr lang="tr-TR" smtClean="0"/>
              <a:t>14.11.2022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tr-TR" smtClean="0"/>
              <a:t>Avrupa Birliği Ofisi</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C8D530-3028-407C-9662-26ABE040249F}" type="slidenum">
              <a:rPr lang="tr-TR" smtClean="0"/>
              <a:t>‹#›</a:t>
            </a:fld>
            <a:endParaRPr lang="tr-TR"/>
          </a:p>
        </p:txBody>
      </p:sp>
    </p:spTree>
    <p:extLst>
      <p:ext uri="{BB962C8B-B14F-4D97-AF65-F5344CB8AC3E}">
        <p14:creationId xmlns:p14="http://schemas.microsoft.com/office/powerpoint/2010/main" val="250188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E7A3AA8-2F38-40F4-8063-338AB1A45F49}" type="datetime1">
              <a:rPr lang="tr-TR" smtClean="0"/>
              <a:t>14.11.2022</a:t>
            </a:fld>
            <a:endParaRPr lang="tr-TR"/>
          </a:p>
        </p:txBody>
      </p:sp>
      <p:sp>
        <p:nvSpPr>
          <p:cNvPr id="6" name="Footer Placeholder 5"/>
          <p:cNvSpPr>
            <a:spLocks noGrp="1"/>
          </p:cNvSpPr>
          <p:nvPr>
            <p:ph type="ftr" sz="quarter" idx="11"/>
          </p:nvPr>
        </p:nvSpPr>
        <p:spPr/>
        <p:txBody>
          <a:bodyPr/>
          <a:lstStyle/>
          <a:p>
            <a:r>
              <a:rPr lang="tr-TR" smtClean="0"/>
              <a:t>Avrupa Birliği Ofisi</a:t>
            </a:r>
            <a:endParaRPr lang="tr-TR"/>
          </a:p>
        </p:txBody>
      </p:sp>
      <p:sp>
        <p:nvSpPr>
          <p:cNvPr id="7" name="Slide Number Placeholder 6"/>
          <p:cNvSpPr>
            <a:spLocks noGrp="1"/>
          </p:cNvSpPr>
          <p:nvPr>
            <p:ph type="sldNum" sz="quarter" idx="12"/>
          </p:nvPr>
        </p:nvSpPr>
        <p:spPr/>
        <p:txBody>
          <a:bodyPr/>
          <a:lstStyle/>
          <a:p>
            <a:fld id="{CDC8D530-3028-407C-9662-26ABE040249F}" type="slidenum">
              <a:rPr lang="tr-TR" smtClean="0"/>
              <a:t>‹#›</a:t>
            </a:fld>
            <a:endParaRPr lang="tr-TR"/>
          </a:p>
        </p:txBody>
      </p:sp>
    </p:spTree>
    <p:extLst>
      <p:ext uri="{BB962C8B-B14F-4D97-AF65-F5344CB8AC3E}">
        <p14:creationId xmlns:p14="http://schemas.microsoft.com/office/powerpoint/2010/main" val="2431709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C0C066-1BA7-40E3-966B-575E58C8ED17}" type="datetime1">
              <a:rPr lang="tr-TR" smtClean="0"/>
              <a:t>14.11.2022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Avrupa Birliği Ofisi</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C8D530-3028-407C-9662-26ABE040249F}"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337450"/>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ua.gov.tr/dista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rasmusbasvuru.ua.gov.tr/giris?returnUrl=%2F" TargetMode="External"/><Relationship Id="rId7" Type="http://schemas.openxmlformats.org/officeDocument/2006/relationships/image" Target="../media/image9.png"/><Relationship Id="rId2" Type="http://schemas.openxmlformats.org/officeDocument/2006/relationships/hyperlink" Target="https://ytuerasmus.yildiz.edu.tr/" TargetMode="External"/><Relationship Id="rId1" Type="http://schemas.openxmlformats.org/officeDocument/2006/relationships/slideLayout" Target="../slideLayouts/slideLayout5.xml"/><Relationship Id="rId6" Type="http://schemas.openxmlformats.org/officeDocument/2006/relationships/image" Target="../media/image8.jpg"/><Relationship Id="rId5" Type="http://schemas.openxmlformats.org/officeDocument/2006/relationships/hyperlink" Target="http://www.ytuerasmus.yildiz.edu.tr/" TargetMode="Externa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icm@yildiz.edu.tr"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ytü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2897" y="0"/>
            <a:ext cx="2047165" cy="2180543"/>
          </a:xfrm>
          <a:prstGeom prst="rect">
            <a:avLst/>
          </a:prstGeom>
          <a:noFill/>
          <a:extLst>
            <a:ext uri="{909E8E84-426E-40DD-AFC4-6F175D3DCCD1}">
              <a14:hiddenFill xmlns:a14="http://schemas.microsoft.com/office/drawing/2010/main">
                <a:solidFill>
                  <a:srgbClr val="FFFFFF"/>
                </a:solidFill>
              </a14:hiddenFill>
            </a:ext>
          </a:extLst>
        </p:spPr>
      </p:pic>
      <p:sp>
        <p:nvSpPr>
          <p:cNvPr id="6" name="Altbilgi Yer Tutucusu 5"/>
          <p:cNvSpPr>
            <a:spLocks noGrp="1"/>
          </p:cNvSpPr>
          <p:nvPr>
            <p:ph type="ftr" sz="quarter" idx="11"/>
          </p:nvPr>
        </p:nvSpPr>
        <p:spPr/>
        <p:txBody>
          <a:bodyPr/>
          <a:lstStyle/>
          <a:p>
            <a:r>
              <a:rPr lang="tr-TR" dirty="0" smtClean="0"/>
              <a:t>Uluslararası ilişkiler koordinatörlüğü</a:t>
            </a:r>
          </a:p>
        </p:txBody>
      </p:sp>
      <p:sp>
        <p:nvSpPr>
          <p:cNvPr id="8" name="Unvan 1"/>
          <p:cNvSpPr txBox="1">
            <a:spLocks/>
          </p:cNvSpPr>
          <p:nvPr/>
        </p:nvSpPr>
        <p:spPr>
          <a:xfrm>
            <a:off x="1515291" y="1305243"/>
            <a:ext cx="9144000" cy="2030140"/>
          </a:xfrm>
          <a:prstGeom prst="rect">
            <a:avLst/>
          </a:prstGeom>
        </p:spPr>
        <p:txBody>
          <a:bodyPr vert="horz" lIns="91440" tIns="45720" rIns="91440" bIns="45720" rtlCol="0" anchor="b">
            <a:normAutofit fontScale="825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tr-TR" dirty="0" smtClean="0"/>
              <a:t> </a:t>
            </a:r>
            <a:br>
              <a:rPr lang="tr-TR" dirty="0" smtClean="0"/>
            </a:br>
            <a:r>
              <a:rPr lang="tr-TR" sz="4900" b="1" dirty="0" smtClean="0">
                <a:solidFill>
                  <a:srgbClr val="FF0000"/>
                </a:solidFill>
                <a:effectLst>
                  <a:outerShdw blurRad="38100" dist="38100" dir="2700000" algn="tl">
                    <a:srgbClr val="000000">
                      <a:alpha val="43137"/>
                    </a:srgbClr>
                  </a:outerShdw>
                </a:effectLst>
              </a:rPr>
              <a:t>International </a:t>
            </a:r>
            <a:r>
              <a:rPr lang="tr-TR" sz="4900" b="1" dirty="0" err="1" smtClean="0">
                <a:solidFill>
                  <a:srgbClr val="FF0000"/>
                </a:solidFill>
                <a:effectLst>
                  <a:outerShdw blurRad="38100" dist="38100" dir="2700000" algn="tl">
                    <a:srgbClr val="000000">
                      <a:alpha val="43137"/>
                    </a:srgbClr>
                  </a:outerShdw>
                </a:effectLst>
              </a:rPr>
              <a:t>Credit</a:t>
            </a:r>
            <a:r>
              <a:rPr lang="tr-TR" sz="4900" b="1" dirty="0" smtClean="0">
                <a:solidFill>
                  <a:srgbClr val="FF0000"/>
                </a:solidFill>
                <a:effectLst>
                  <a:outerShdw blurRad="38100" dist="38100" dir="2700000" algn="tl">
                    <a:srgbClr val="000000">
                      <a:alpha val="43137"/>
                    </a:srgbClr>
                  </a:outerShdw>
                </a:effectLst>
              </a:rPr>
              <a:t> </a:t>
            </a:r>
            <a:r>
              <a:rPr lang="tr-TR" sz="4900" b="1" dirty="0" err="1" smtClean="0">
                <a:solidFill>
                  <a:srgbClr val="FF0000"/>
                </a:solidFill>
                <a:effectLst>
                  <a:outerShdw blurRad="38100" dist="38100" dir="2700000" algn="tl">
                    <a:srgbClr val="000000">
                      <a:alpha val="43137"/>
                    </a:srgbClr>
                  </a:outerShdw>
                </a:effectLst>
              </a:rPr>
              <a:t>Mobility</a:t>
            </a:r>
            <a:r>
              <a:rPr lang="tr-TR" sz="4900" b="1" dirty="0" smtClean="0">
                <a:solidFill>
                  <a:srgbClr val="FF0000"/>
                </a:solidFill>
                <a:effectLst>
                  <a:outerShdw blurRad="38100" dist="38100" dir="2700000" algn="tl">
                    <a:srgbClr val="000000">
                      <a:alpha val="43137"/>
                    </a:srgbClr>
                  </a:outerShdw>
                </a:effectLst>
              </a:rPr>
              <a:t>-ICM</a:t>
            </a:r>
            <a:br>
              <a:rPr lang="tr-TR" sz="4900" b="1" dirty="0" smtClean="0">
                <a:solidFill>
                  <a:srgbClr val="FF0000"/>
                </a:solidFill>
                <a:effectLst>
                  <a:outerShdw blurRad="38100" dist="38100" dir="2700000" algn="tl">
                    <a:srgbClr val="000000">
                      <a:alpha val="43137"/>
                    </a:srgbClr>
                  </a:outerShdw>
                </a:effectLst>
              </a:rPr>
            </a:br>
            <a:r>
              <a:rPr lang="tr-TR" sz="4900" b="1" dirty="0" smtClean="0">
                <a:solidFill>
                  <a:srgbClr val="FF0000"/>
                </a:solidFill>
                <a:effectLst>
                  <a:outerShdw blurRad="38100" dist="38100" dir="2700000" algn="tl">
                    <a:srgbClr val="000000">
                      <a:alpha val="43137"/>
                    </a:srgbClr>
                  </a:outerShdw>
                </a:effectLst>
              </a:rPr>
              <a:t>Uluslararası Kredi Hareketliliği  </a:t>
            </a:r>
            <a:r>
              <a:rPr lang="tr-TR" b="1" dirty="0" smtClean="0">
                <a:solidFill>
                  <a:srgbClr val="FF0000"/>
                </a:solidFill>
                <a:effectLst>
                  <a:outerShdw blurRad="38100" dist="38100" dir="2700000" algn="tl">
                    <a:srgbClr val="000000">
                      <a:alpha val="43137"/>
                    </a:srgbClr>
                  </a:outerShdw>
                </a:effectLst>
              </a:rPr>
              <a:t/>
            </a:r>
            <a:br>
              <a:rPr lang="tr-TR" b="1" dirty="0" smtClean="0">
                <a:solidFill>
                  <a:srgbClr val="FF0000"/>
                </a:solidFill>
                <a:effectLst>
                  <a:outerShdw blurRad="38100" dist="38100" dir="2700000" algn="tl">
                    <a:srgbClr val="000000">
                      <a:alpha val="43137"/>
                    </a:srgbClr>
                  </a:outerShdw>
                </a:effectLst>
              </a:rPr>
            </a:br>
            <a:r>
              <a:rPr lang="tr-TR" sz="4900" b="1" dirty="0" smtClean="0">
                <a:solidFill>
                  <a:srgbClr val="FF0000"/>
                </a:solidFill>
                <a:effectLst>
                  <a:outerShdw blurRad="38100" dist="38100" dir="2700000" algn="tl">
                    <a:srgbClr val="000000">
                      <a:alpha val="43137"/>
                    </a:srgbClr>
                  </a:outerShdw>
                </a:effectLst>
              </a:rPr>
              <a:t>(KA-107=KA-171)</a:t>
            </a:r>
            <a:endParaRPr lang="tr-TR" sz="4900" b="1" dirty="0">
              <a:solidFill>
                <a:srgbClr val="FF0000"/>
              </a:solidFill>
              <a:effectLst>
                <a:outerShdw blurRad="38100" dist="38100" dir="2700000" algn="tl">
                  <a:srgbClr val="000000">
                    <a:alpha val="43137"/>
                  </a:srgbClr>
                </a:outerShdw>
              </a:effectLst>
            </a:endParaRPr>
          </a:p>
        </p:txBody>
      </p:sp>
      <p:sp>
        <p:nvSpPr>
          <p:cNvPr id="10" name="Alt Başlık 2"/>
          <p:cNvSpPr>
            <a:spLocks noGrp="1"/>
          </p:cNvSpPr>
          <p:nvPr>
            <p:ph type="subTitle" idx="1"/>
          </p:nvPr>
        </p:nvSpPr>
        <p:spPr>
          <a:xfrm>
            <a:off x="1058091" y="3485786"/>
            <a:ext cx="10058400" cy="1143000"/>
          </a:xfrm>
        </p:spPr>
        <p:txBody>
          <a:bodyPr/>
          <a:lstStyle/>
          <a:p>
            <a:pPr algn="ctr"/>
            <a:r>
              <a:rPr lang="tr-TR" b="1" dirty="0" smtClean="0">
                <a:solidFill>
                  <a:srgbClr val="002060"/>
                </a:solidFill>
                <a:effectLst>
                  <a:outerShdw blurRad="38100" dist="38100" dir="2700000" algn="tl">
                    <a:srgbClr val="000000">
                      <a:alpha val="43137"/>
                    </a:srgbClr>
                  </a:outerShdw>
                </a:effectLst>
              </a:rPr>
              <a:t>ÖĞRENCİ HAREKETLİLİĞİ - ÖĞRENİM FAALİYETİ</a:t>
            </a:r>
          </a:p>
          <a:p>
            <a:pPr algn="ctr"/>
            <a:r>
              <a:rPr lang="tr-TR" b="1" dirty="0" smtClean="0">
                <a:solidFill>
                  <a:srgbClr val="002060"/>
                </a:solidFill>
                <a:effectLst>
                  <a:outerShdw blurRad="38100" dist="38100" dir="2700000" algn="tl">
                    <a:srgbClr val="000000">
                      <a:alpha val="43137"/>
                    </a:srgbClr>
                  </a:outerShdw>
                </a:effectLst>
              </a:rPr>
              <a:t>BİLGİLENDİRME SUNUMU(7-20 </a:t>
            </a:r>
            <a:r>
              <a:rPr lang="tr-TR" b="1" dirty="0" smtClean="0">
                <a:solidFill>
                  <a:srgbClr val="002060"/>
                </a:solidFill>
                <a:effectLst>
                  <a:outerShdw blurRad="38100" dist="38100" dir="2700000" algn="tl">
                    <a:srgbClr val="000000">
                      <a:alpha val="43137"/>
                    </a:srgbClr>
                  </a:outerShdw>
                </a:effectLst>
              </a:rPr>
              <a:t>Kasım 2022)</a:t>
            </a:r>
            <a:endParaRPr lang="tr-TR" b="1" dirty="0">
              <a:solidFill>
                <a:srgbClr val="002060"/>
              </a:solidFill>
              <a:effectLst>
                <a:outerShdw blurRad="38100" dist="38100" dir="2700000" algn="tl">
                  <a:srgbClr val="000000">
                    <a:alpha val="43137"/>
                  </a:srgbClr>
                </a:outerShdw>
              </a:effectLst>
            </a:endParaRPr>
          </a:p>
        </p:txBody>
      </p:sp>
      <p:sp>
        <p:nvSpPr>
          <p:cNvPr id="7" name="object 2"/>
          <p:cNvSpPr/>
          <p:nvPr/>
        </p:nvSpPr>
        <p:spPr>
          <a:xfrm>
            <a:off x="8916834" y="5577780"/>
            <a:ext cx="2199657" cy="539866"/>
          </a:xfrm>
          <a:prstGeom prst="rect">
            <a:avLst/>
          </a:prstGeom>
          <a:blipFill>
            <a:blip r:embed="rId4" cstate="print"/>
            <a:stretch>
              <a:fillRect/>
            </a:stretch>
          </a:blipFill>
        </p:spPr>
        <p:txBody>
          <a:bodyPr wrap="square" lIns="0" tIns="0" rIns="0" bIns="0" rtlCol="0"/>
          <a:lstStyle/>
          <a:p>
            <a:endParaRPr/>
          </a:p>
        </p:txBody>
      </p:sp>
      <p:sp>
        <p:nvSpPr>
          <p:cNvPr id="9" name="object 3"/>
          <p:cNvSpPr/>
          <p:nvPr/>
        </p:nvSpPr>
        <p:spPr>
          <a:xfrm>
            <a:off x="6126479" y="5509260"/>
            <a:ext cx="1252855" cy="661669"/>
          </a:xfrm>
          <a:prstGeom prst="rect">
            <a:avLst/>
          </a:prstGeom>
          <a:blipFill>
            <a:blip r:embed="rId5" cstate="print"/>
            <a:stretch>
              <a:fillRect/>
            </a:stretch>
          </a:blipFill>
        </p:spPr>
        <p:txBody>
          <a:bodyPr wrap="square" lIns="0" tIns="0" rIns="0" bIns="0" rtlCol="0"/>
          <a:lstStyle/>
          <a:p>
            <a:endParaRPr/>
          </a:p>
        </p:txBody>
      </p:sp>
      <p:sp>
        <p:nvSpPr>
          <p:cNvPr id="11" name="object 4"/>
          <p:cNvSpPr/>
          <p:nvPr/>
        </p:nvSpPr>
        <p:spPr>
          <a:xfrm>
            <a:off x="3409149" y="5516244"/>
            <a:ext cx="1179830" cy="647700"/>
          </a:xfrm>
          <a:prstGeom prst="rect">
            <a:avLst/>
          </a:prstGeom>
          <a:blipFill>
            <a:blip r:embed="rId6" cstate="print"/>
            <a:stretch>
              <a:fillRect/>
            </a:stretch>
          </a:blipFill>
        </p:spPr>
        <p:txBody>
          <a:bodyPr wrap="square" lIns="0" tIns="0" rIns="0" bIns="0" rtlCol="0"/>
          <a:lstStyle/>
          <a:p>
            <a:endParaRPr/>
          </a:p>
        </p:txBody>
      </p:sp>
      <p:pic>
        <p:nvPicPr>
          <p:cNvPr id="12" name="Resim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894" y="5286122"/>
            <a:ext cx="1107944" cy="1107944"/>
          </a:xfrm>
          <a:prstGeom prst="rect">
            <a:avLst/>
          </a:prstGeom>
        </p:spPr>
      </p:pic>
    </p:spTree>
    <p:extLst>
      <p:ext uri="{BB962C8B-B14F-4D97-AF65-F5344CB8AC3E}">
        <p14:creationId xmlns:p14="http://schemas.microsoft.com/office/powerpoint/2010/main" val="2818398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12267"/>
            <a:ext cx="10058400" cy="792587"/>
          </a:xfrm>
        </p:spPr>
        <p:txBody>
          <a:bodyPr>
            <a:normAutofit/>
          </a:bodyPr>
          <a:lstStyle/>
          <a:p>
            <a:r>
              <a:rPr lang="tr-TR" sz="3200" dirty="0" smtClean="0"/>
              <a:t>ICM Nedir?</a:t>
            </a:r>
            <a:endParaRPr lang="tr-TR" sz="3200" dirty="0"/>
          </a:p>
        </p:txBody>
      </p:sp>
      <p:sp>
        <p:nvSpPr>
          <p:cNvPr id="7" name="İçerik Yer Tutucusu 17"/>
          <p:cNvSpPr>
            <a:spLocks noGrp="1"/>
          </p:cNvSpPr>
          <p:nvPr>
            <p:ph idx="1"/>
          </p:nvPr>
        </p:nvSpPr>
        <p:spPr>
          <a:xfrm>
            <a:off x="1097280" y="1845734"/>
            <a:ext cx="9930111" cy="4106941"/>
          </a:xfrm>
        </p:spPr>
        <p:txBody>
          <a:bodyPr>
            <a:normAutofit/>
          </a:bodyPr>
          <a:lstStyle/>
          <a:p>
            <a:r>
              <a:rPr lang="tr-TR" dirty="0" smtClean="0"/>
              <a:t>´</a:t>
            </a:r>
            <a:r>
              <a:rPr lang="tr-TR" dirty="0"/>
              <a:t>International </a:t>
            </a:r>
            <a:r>
              <a:rPr lang="tr-TR" dirty="0" err="1"/>
              <a:t>Credit</a:t>
            </a:r>
            <a:r>
              <a:rPr lang="tr-TR" dirty="0"/>
              <a:t> </a:t>
            </a:r>
            <a:r>
              <a:rPr lang="tr-TR" dirty="0" err="1"/>
              <a:t>Mobility</a:t>
            </a:r>
            <a:r>
              <a:rPr lang="tr-TR" dirty="0"/>
              <a:t>-ICM (KA-107 ), </a:t>
            </a:r>
            <a:r>
              <a:rPr lang="tr-TR" dirty="0" err="1"/>
              <a:t>Erasmus</a:t>
            </a:r>
            <a:r>
              <a:rPr lang="tr-TR" dirty="0"/>
              <a:t>+ programı altında 2015 yılında faaliyete geçen, </a:t>
            </a:r>
            <a:r>
              <a:rPr lang="tr-TR" dirty="0" err="1"/>
              <a:t>Erasmus+</a:t>
            </a:r>
            <a:r>
              <a:rPr lang="tr-TR" u="sng" dirty="0" err="1"/>
              <a:t>program</a:t>
            </a:r>
            <a:r>
              <a:rPr lang="tr-TR" u="sng" dirty="0"/>
              <a:t> ülkeleri </a:t>
            </a:r>
            <a:r>
              <a:rPr lang="tr-TR" dirty="0"/>
              <a:t>ile </a:t>
            </a:r>
            <a:r>
              <a:rPr lang="tr-TR" u="sng" dirty="0"/>
              <a:t>partner ülkeler (ortak ülkeler)</a:t>
            </a:r>
            <a:r>
              <a:rPr lang="tr-TR" dirty="0"/>
              <a:t> arasında öğrenci ve personel değişimini mümkün kılan proje temelli yeni bir hareketlilik faaliyetidir.  </a:t>
            </a:r>
            <a:r>
              <a:rPr lang="tr-TR" dirty="0" smtClean="0"/>
              <a:t>Partner (ortak) ülkeler Avrupa Birliği üyesi olmayan diğer tüm ülkelerdir. </a:t>
            </a:r>
            <a:endParaRPr lang="tr-TR" dirty="0"/>
          </a:p>
          <a:p>
            <a:r>
              <a:rPr lang="tr-TR" dirty="0"/>
              <a:t> </a:t>
            </a:r>
            <a:endParaRPr lang="tr-TR" dirty="0" smtClean="0"/>
          </a:p>
          <a:p>
            <a:r>
              <a:rPr lang="tr-TR" b="1" dirty="0" smtClean="0"/>
              <a:t>Amaçlar: </a:t>
            </a:r>
            <a:endParaRPr lang="tr-TR" b="1" dirty="0"/>
          </a:p>
          <a:p>
            <a:r>
              <a:rPr lang="tr-TR" dirty="0" smtClean="0"/>
              <a:t>Ortak ülkelerle güçlü bir işbirliği yaparak uluslararası boyut elde etmek,</a:t>
            </a:r>
          </a:p>
          <a:p>
            <a:r>
              <a:rPr lang="tr-TR" dirty="0" smtClean="0"/>
              <a:t>Avrupa yükseköğretimine olan ilgiyi artırmak, ve Avrupa yükseköğretiminin dünya çapında rekabet edilebilirliğini desteklemek,</a:t>
            </a:r>
          </a:p>
          <a:p>
            <a:r>
              <a:rPr lang="tr-TR" dirty="0" smtClean="0"/>
              <a:t>Avrupa dışındaki yükseköğretim kurumlarının </a:t>
            </a:r>
            <a:r>
              <a:rPr lang="tr-TR" dirty="0" err="1" smtClean="0"/>
              <a:t>uluslararasılaşmasına</a:t>
            </a:r>
            <a:r>
              <a:rPr lang="tr-TR" dirty="0" smtClean="0"/>
              <a:t> ve modernizasyonuna destek vermek</a:t>
            </a:r>
            <a:endParaRPr lang="tr-TR" dirty="0"/>
          </a:p>
        </p:txBody>
      </p:sp>
      <p:pic>
        <p:nvPicPr>
          <p:cNvPr id="6" name="Picture 4" descr="Image result for erasmu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sp>
        <p:nvSpPr>
          <p:cNvPr id="8"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4145599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7132" y="244905"/>
            <a:ext cx="10058400" cy="699868"/>
          </a:xfrm>
        </p:spPr>
        <p:txBody>
          <a:bodyPr>
            <a:normAutofit/>
          </a:bodyPr>
          <a:lstStyle/>
          <a:p>
            <a:r>
              <a:rPr lang="tr-TR" sz="3200" dirty="0"/>
              <a:t>P</a:t>
            </a:r>
            <a:r>
              <a:rPr lang="tr-TR" sz="3200" dirty="0" smtClean="0"/>
              <a:t>rogram ülkeleri-Partner ülkeler</a:t>
            </a:r>
            <a:endParaRPr lang="tr-TR" sz="3200" dirty="0"/>
          </a:p>
        </p:txBody>
      </p:sp>
      <p:pic>
        <p:nvPicPr>
          <p:cNvPr id="3" name="Resim 2"/>
          <p:cNvPicPr>
            <a:picLocks noChangeAspect="1"/>
          </p:cNvPicPr>
          <p:nvPr/>
        </p:nvPicPr>
        <p:blipFill>
          <a:blip r:embed="rId2"/>
          <a:stretch>
            <a:fillRect/>
          </a:stretch>
        </p:blipFill>
        <p:spPr>
          <a:xfrm>
            <a:off x="777132" y="2032610"/>
            <a:ext cx="10640910" cy="3496163"/>
          </a:xfrm>
          <a:prstGeom prst="rect">
            <a:avLst/>
          </a:prstGeom>
        </p:spPr>
      </p:pic>
      <p:pic>
        <p:nvPicPr>
          <p:cNvPr id="7" name="Picture 4" descr="Image result for erasm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sp>
        <p:nvSpPr>
          <p:cNvPr id="8"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1448622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NOTLAR</a:t>
            </a:r>
            <a:endParaRPr lang="en-US" dirty="0"/>
          </a:p>
        </p:txBody>
      </p:sp>
      <p:sp>
        <p:nvSpPr>
          <p:cNvPr id="3" name="İçerik Yer Tutucusu 2"/>
          <p:cNvSpPr>
            <a:spLocks noGrp="1"/>
          </p:cNvSpPr>
          <p:nvPr>
            <p:ph idx="1"/>
          </p:nvPr>
        </p:nvSpPr>
        <p:spPr/>
        <p:txBody>
          <a:bodyPr/>
          <a:lstStyle/>
          <a:p>
            <a:pPr marL="0" indent="0">
              <a:buNone/>
            </a:pPr>
            <a:r>
              <a:rPr lang="tr-TR" dirty="0" smtClean="0"/>
              <a:t>Bu faaliyet 2022-2023 Bahar döneminde gerçekleştirilecektir. </a:t>
            </a:r>
          </a:p>
          <a:p>
            <a:pPr marL="0" indent="0">
              <a:buNone/>
            </a:pPr>
            <a:r>
              <a:rPr lang="tr-TR" dirty="0" smtClean="0"/>
              <a:t>Faaliyetten sadece kontenjanda belirtilen bölüm öğrencileri yararlanabilir.</a:t>
            </a:r>
          </a:p>
          <a:p>
            <a:pPr marL="0" indent="0">
              <a:buNone/>
            </a:pPr>
            <a:r>
              <a:rPr lang="tr-TR" dirty="0" smtClean="0"/>
              <a:t>Faaliyet gerçekleştirilebilecek yerler sadece kontenjanda belirtilen yerlerdir. </a:t>
            </a:r>
          </a:p>
          <a:p>
            <a:pPr marL="0" indent="0">
              <a:buNone/>
            </a:pPr>
            <a:r>
              <a:rPr lang="tr-TR" dirty="0" smtClean="0"/>
              <a:t>Faaliyete seçilen öğrenciler öğrenciler aylık 700 Euro </a:t>
            </a:r>
            <a:r>
              <a:rPr lang="tr-TR" dirty="0" err="1" smtClean="0"/>
              <a:t>Erasmus</a:t>
            </a:r>
            <a:r>
              <a:rPr lang="tr-TR" dirty="0" smtClean="0"/>
              <a:t> hibesi ve mesafe ölçeği ile hesaplanan </a:t>
            </a:r>
            <a:r>
              <a:rPr lang="tr-TR" dirty="0"/>
              <a:t>bir kerelik seyahat desteği </a:t>
            </a:r>
            <a:r>
              <a:rPr lang="tr-TR" dirty="0" smtClean="0"/>
              <a:t>alacaktır.</a:t>
            </a:r>
          </a:p>
          <a:p>
            <a:pPr marL="0" indent="0">
              <a:buNone/>
            </a:pPr>
            <a:r>
              <a:rPr lang="tr-TR" dirty="0" smtClean="0"/>
              <a:t>Başvurular hem YTÜ başvuru otomasyonu hem de Ulusal Ajans </a:t>
            </a:r>
            <a:r>
              <a:rPr lang="tr-TR" dirty="0" err="1" smtClean="0"/>
              <a:t>Erasmus</a:t>
            </a:r>
            <a:r>
              <a:rPr lang="tr-TR" dirty="0" smtClean="0"/>
              <a:t> </a:t>
            </a:r>
            <a:r>
              <a:rPr lang="tr-TR" dirty="0" err="1" smtClean="0"/>
              <a:t>portalı</a:t>
            </a:r>
            <a:r>
              <a:rPr lang="tr-TR" dirty="0" smtClean="0"/>
              <a:t> üzerinden yapılacaktır. Tek bir alana yapılan başvurular geçerli olmayacaktır.</a:t>
            </a:r>
          </a:p>
          <a:p>
            <a:pPr marL="0" indent="0">
              <a:buNone/>
            </a:pPr>
            <a:r>
              <a:rPr lang="tr-TR" dirty="0" smtClean="0"/>
              <a:t>Bu faaliyete seçilen öğrenciler, başka bir </a:t>
            </a:r>
            <a:r>
              <a:rPr lang="tr-TR" dirty="0" err="1" smtClean="0"/>
              <a:t>Erasmus</a:t>
            </a:r>
            <a:r>
              <a:rPr lang="tr-TR" dirty="0" smtClean="0"/>
              <a:t> faaliyetine başvurmaları durumunda başvurdukları yeni faaliyetin puan hesaplanmasında -10 puan alacaklardır. </a:t>
            </a:r>
          </a:p>
          <a:p>
            <a:pPr marL="0" indent="0">
              <a:buNone/>
            </a:pPr>
            <a:r>
              <a:rPr lang="tr-TR" dirty="0" smtClean="0"/>
              <a:t>Faaliyete seçilen adaylar, sonraki süreçlerle ilgili bilahare bilgilendirilecektir. </a:t>
            </a:r>
          </a:p>
          <a:p>
            <a:pPr marL="0" indent="0">
              <a:buNone/>
            </a:pPr>
            <a:endParaRPr lang="en-US" dirty="0"/>
          </a:p>
        </p:txBody>
      </p:sp>
      <p:sp>
        <p:nvSpPr>
          <p:cNvPr id="5"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1536976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583835"/>
          </a:xfrm>
        </p:spPr>
        <p:txBody>
          <a:bodyPr>
            <a:normAutofit/>
          </a:bodyPr>
          <a:lstStyle/>
          <a:p>
            <a:r>
              <a:rPr lang="tr-TR" sz="3200" dirty="0"/>
              <a:t>Anlaşmalı Olduğumuz Üniversiteler ve bölümler</a:t>
            </a:r>
          </a:p>
        </p:txBody>
      </p:sp>
      <p:pic>
        <p:nvPicPr>
          <p:cNvPr id="5" name="Picture 4" descr="Image result for erasmu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o 7"/>
          <p:cNvGraphicFramePr>
            <a:graphicFrameLocks noGrp="1"/>
          </p:cNvGraphicFramePr>
          <p:nvPr>
            <p:extLst>
              <p:ext uri="{D42A27DB-BD31-4B8C-83A1-F6EECF244321}">
                <p14:modId xmlns:p14="http://schemas.microsoft.com/office/powerpoint/2010/main" val="1408754933"/>
              </p:ext>
            </p:extLst>
          </p:nvPr>
        </p:nvGraphicFramePr>
        <p:xfrm>
          <a:off x="1068386" y="944770"/>
          <a:ext cx="10087293" cy="5174674"/>
        </p:xfrm>
        <a:graphic>
          <a:graphicData uri="http://schemas.openxmlformats.org/drawingml/2006/table">
            <a:tbl>
              <a:tblPr firstRow="1" firstCol="1" bandRow="1">
                <a:tableStyleId>{5C22544A-7EE6-4342-B048-85BDC9FD1C3A}</a:tableStyleId>
              </a:tblPr>
              <a:tblGrid>
                <a:gridCol w="2261583">
                  <a:extLst>
                    <a:ext uri="{9D8B030D-6E8A-4147-A177-3AD203B41FA5}">
                      <a16:colId xmlns:a16="http://schemas.microsoft.com/office/drawing/2014/main" val="111377633"/>
                    </a:ext>
                  </a:extLst>
                </a:gridCol>
                <a:gridCol w="3527025">
                  <a:extLst>
                    <a:ext uri="{9D8B030D-6E8A-4147-A177-3AD203B41FA5}">
                      <a16:colId xmlns:a16="http://schemas.microsoft.com/office/drawing/2014/main" val="272053089"/>
                    </a:ext>
                  </a:extLst>
                </a:gridCol>
                <a:gridCol w="1507804">
                  <a:extLst>
                    <a:ext uri="{9D8B030D-6E8A-4147-A177-3AD203B41FA5}">
                      <a16:colId xmlns:a16="http://schemas.microsoft.com/office/drawing/2014/main" val="354880878"/>
                    </a:ext>
                  </a:extLst>
                </a:gridCol>
                <a:gridCol w="2790881">
                  <a:extLst>
                    <a:ext uri="{9D8B030D-6E8A-4147-A177-3AD203B41FA5}">
                      <a16:colId xmlns:a16="http://schemas.microsoft.com/office/drawing/2014/main" val="3579990718"/>
                    </a:ext>
                  </a:extLst>
                </a:gridCol>
              </a:tblGrid>
              <a:tr h="288565">
                <a:tc>
                  <a:txBody>
                    <a:bodyPr/>
                    <a:lstStyle/>
                    <a:p>
                      <a:pPr>
                        <a:spcAft>
                          <a:spcPts val="0"/>
                        </a:spcAft>
                      </a:pPr>
                      <a:r>
                        <a:rPr lang="en-US" sz="1200" dirty="0">
                          <a:effectLst/>
                        </a:rPr>
                        <a:t>Country</a:t>
                      </a:r>
                      <a:endParaRPr lang="en-US" sz="1200" dirty="0">
                        <a:effectLst/>
                        <a:latin typeface="Carlito"/>
                        <a:ea typeface="Carlito"/>
                        <a:cs typeface="Carlito"/>
                      </a:endParaRPr>
                    </a:p>
                  </a:txBody>
                  <a:tcPr marL="28958" marR="28958" marT="0" marB="0" anchor="ctr"/>
                </a:tc>
                <a:tc>
                  <a:txBody>
                    <a:bodyPr/>
                    <a:lstStyle/>
                    <a:p>
                      <a:pPr>
                        <a:spcAft>
                          <a:spcPts val="0"/>
                        </a:spcAft>
                      </a:pPr>
                      <a:r>
                        <a:rPr lang="en-US" sz="1200" dirty="0">
                          <a:effectLst/>
                        </a:rPr>
                        <a:t>Institution</a:t>
                      </a:r>
                      <a:endParaRPr lang="en-US" sz="1200" dirty="0">
                        <a:effectLst/>
                        <a:latin typeface="Carlito"/>
                        <a:ea typeface="Carlito"/>
                        <a:cs typeface="Carlito"/>
                      </a:endParaRPr>
                    </a:p>
                  </a:txBody>
                  <a:tcPr marL="28958" marR="28958" marT="0" marB="0" anchor="ctr"/>
                </a:tc>
                <a:tc>
                  <a:txBody>
                    <a:bodyPr/>
                    <a:lstStyle/>
                    <a:p>
                      <a:pPr>
                        <a:spcAft>
                          <a:spcPts val="0"/>
                        </a:spcAft>
                      </a:pPr>
                      <a:r>
                        <a:rPr lang="en-US" sz="1200" dirty="0">
                          <a:effectLst/>
                        </a:rPr>
                        <a:t>Mobility type</a:t>
                      </a:r>
                      <a:endParaRPr lang="en-US" sz="1200" dirty="0">
                        <a:effectLst/>
                        <a:latin typeface="Carlito"/>
                        <a:ea typeface="Carlito"/>
                        <a:cs typeface="Carlito"/>
                      </a:endParaRPr>
                    </a:p>
                  </a:txBody>
                  <a:tcPr marL="28958" marR="28958" marT="0" marB="0" anchor="ctr"/>
                </a:tc>
                <a:tc>
                  <a:txBody>
                    <a:bodyPr/>
                    <a:lstStyle/>
                    <a:p>
                      <a:pPr>
                        <a:spcAft>
                          <a:spcPts val="0"/>
                        </a:spcAft>
                      </a:pPr>
                      <a:r>
                        <a:rPr lang="en-US" sz="1200" dirty="0">
                          <a:effectLst/>
                        </a:rPr>
                        <a:t>Department</a:t>
                      </a:r>
                      <a:endParaRPr lang="en-US" sz="1200" dirty="0">
                        <a:effectLst/>
                        <a:latin typeface="Carlito"/>
                        <a:ea typeface="Carlito"/>
                        <a:cs typeface="Carlito"/>
                      </a:endParaRPr>
                    </a:p>
                  </a:txBody>
                  <a:tcPr marL="28958" marR="28958" marT="0" marB="0" anchor="ctr"/>
                </a:tc>
                <a:extLst>
                  <a:ext uri="{0D108BD9-81ED-4DB2-BD59-A6C34878D82A}">
                    <a16:rowId xmlns:a16="http://schemas.microsoft.com/office/drawing/2014/main" val="1591779363"/>
                  </a:ext>
                </a:extLst>
              </a:tr>
              <a:tr h="262360">
                <a:tc>
                  <a:txBody>
                    <a:bodyPr/>
                    <a:lstStyle/>
                    <a:p>
                      <a:pPr>
                        <a:spcAft>
                          <a:spcPts val="0"/>
                        </a:spcAft>
                      </a:pPr>
                      <a:r>
                        <a:rPr lang="en-US" sz="1000">
                          <a:effectLst/>
                        </a:rPr>
                        <a:t>JORDON/ÜRDÜN</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a:effectLst/>
                        </a:rPr>
                        <a:t>Yarmouk University</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Turkish Language and Literature</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1027647720"/>
                  </a:ext>
                </a:extLst>
              </a:tr>
              <a:tr h="262360">
                <a:tc>
                  <a:txBody>
                    <a:bodyPr/>
                    <a:lstStyle/>
                    <a:p>
                      <a:pPr>
                        <a:spcAft>
                          <a:spcPts val="0"/>
                        </a:spcAft>
                      </a:pPr>
                      <a:r>
                        <a:rPr lang="en-US" sz="1000" dirty="0">
                          <a:effectLst/>
                        </a:rPr>
                        <a:t>ALGERIA/CEZAYİR</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University of Biskra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Civil Engineering</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2633724466"/>
                  </a:ext>
                </a:extLst>
              </a:tr>
              <a:tr h="307969">
                <a:tc>
                  <a:txBody>
                    <a:bodyPr/>
                    <a:lstStyle/>
                    <a:p>
                      <a:pPr>
                        <a:spcAft>
                          <a:spcPts val="0"/>
                        </a:spcAft>
                      </a:pPr>
                      <a:r>
                        <a:rPr lang="en-US" sz="1000" dirty="0">
                          <a:effectLst/>
                        </a:rPr>
                        <a:t>KOSOVO/KOSOVA</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Universum College </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rPr>
                        <a:t>Computer </a:t>
                      </a:r>
                      <a:r>
                        <a:rPr lang="en-US" sz="1000" dirty="0" smtClean="0">
                          <a:effectLst/>
                        </a:rPr>
                        <a:t>Engineering</a:t>
                      </a:r>
                      <a:r>
                        <a:rPr lang="tr-TR" sz="1000" dirty="0" smtClean="0">
                          <a:effectLst/>
                        </a:rPr>
                        <a:t>&amp;</a:t>
                      </a:r>
                      <a:r>
                        <a:rPr lang="en-US" sz="1000" dirty="0" smtClean="0">
                          <a:effectLst/>
                        </a:rPr>
                        <a:t>Business </a:t>
                      </a:r>
                      <a:r>
                        <a:rPr lang="en-US" sz="1000" dirty="0" smtClean="0">
                          <a:effectLst/>
                        </a:rPr>
                        <a:t>Administration</a:t>
                      </a: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4001975226"/>
                  </a:ext>
                </a:extLst>
              </a:tr>
              <a:tr h="311088">
                <a:tc>
                  <a:txBody>
                    <a:bodyPr/>
                    <a:lstStyle/>
                    <a:p>
                      <a:pPr>
                        <a:spcAft>
                          <a:spcPts val="0"/>
                        </a:spcAft>
                      </a:pPr>
                      <a:r>
                        <a:rPr lang="en-US" sz="1000" dirty="0">
                          <a:effectLst/>
                        </a:rPr>
                        <a:t>GEORGIA/GÜRCİSTAN</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dirty="0">
                          <a:effectLst/>
                        </a:rPr>
                        <a:t>Georgian Technical University </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dirty="0">
                          <a:effectLst/>
                        </a:rPr>
                        <a:t>Student Mobility for Study</a:t>
                      </a:r>
                      <a:endParaRPr lang="en-US" sz="1000" dirty="0">
                        <a:effectLst/>
                        <a:latin typeface="Carlito"/>
                        <a:ea typeface="Carlito"/>
                        <a:cs typeface="Carlito"/>
                      </a:endParaRPr>
                    </a:p>
                  </a:txBody>
                  <a:tcPr marL="28958" marR="289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rPr>
                        <a:t>Biomedical Engineering </a:t>
                      </a:r>
                      <a:r>
                        <a:rPr lang="tr-TR" sz="1000" dirty="0" smtClean="0">
                          <a:effectLst/>
                        </a:rPr>
                        <a:t>&amp;</a:t>
                      </a:r>
                      <a:r>
                        <a:rPr lang="en-US" sz="1000" dirty="0" smtClean="0">
                          <a:effectLst/>
                        </a:rPr>
                        <a:t>Business </a:t>
                      </a:r>
                      <a:r>
                        <a:rPr lang="en-US" sz="1000" dirty="0" smtClean="0">
                          <a:effectLst/>
                        </a:rPr>
                        <a:t>Administration</a:t>
                      </a: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2867818130"/>
                  </a:ext>
                </a:extLst>
              </a:tr>
              <a:tr h="262360">
                <a:tc>
                  <a:txBody>
                    <a:bodyPr/>
                    <a:lstStyle/>
                    <a:p>
                      <a:pPr>
                        <a:spcAft>
                          <a:spcPts val="0"/>
                        </a:spcAft>
                      </a:pPr>
                      <a:r>
                        <a:rPr lang="en-US" sz="1000" dirty="0">
                          <a:effectLst/>
                        </a:rPr>
                        <a:t>AZERBAIJAN/AZERBAYCAN</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Azerbaijan University of Architecture and Construction</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Civil Engineering</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521650312"/>
                  </a:ext>
                </a:extLst>
              </a:tr>
              <a:tr h="262360">
                <a:tc>
                  <a:txBody>
                    <a:bodyPr/>
                    <a:lstStyle/>
                    <a:p>
                      <a:pPr>
                        <a:spcAft>
                          <a:spcPts val="0"/>
                        </a:spcAft>
                      </a:pPr>
                      <a:r>
                        <a:rPr lang="en-US" sz="1000">
                          <a:effectLst/>
                        </a:rPr>
                        <a:t>PALESTINE/FİLİSTİN</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Al-Aqsa University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Computer Engineering</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4037128553"/>
                  </a:ext>
                </a:extLst>
              </a:tr>
              <a:tr h="262360">
                <a:tc>
                  <a:txBody>
                    <a:bodyPr/>
                    <a:lstStyle/>
                    <a:p>
                      <a:pPr>
                        <a:spcAft>
                          <a:spcPts val="0"/>
                        </a:spcAft>
                      </a:pPr>
                      <a:r>
                        <a:rPr lang="en-US" sz="1000">
                          <a:effectLst/>
                        </a:rPr>
                        <a:t>RUSSIA/RUSYA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Kazan National Research Technological University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Bioengineering </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1021440414"/>
                  </a:ext>
                </a:extLst>
              </a:tr>
              <a:tr h="331652">
                <a:tc>
                  <a:txBody>
                    <a:bodyPr/>
                    <a:lstStyle/>
                    <a:p>
                      <a:pPr>
                        <a:spcAft>
                          <a:spcPts val="0"/>
                        </a:spcAft>
                      </a:pPr>
                      <a:r>
                        <a:rPr lang="en-US" sz="1000" dirty="0">
                          <a:effectLst/>
                        </a:rPr>
                        <a:t>SOUTH </a:t>
                      </a:r>
                      <a:r>
                        <a:rPr lang="en-US" sz="1000" dirty="0" smtClean="0">
                          <a:effectLst/>
                        </a:rPr>
                        <a:t>AFRICA/GÜNEY </a:t>
                      </a:r>
                      <a:r>
                        <a:rPr lang="en-US" sz="1000" dirty="0">
                          <a:effectLst/>
                        </a:rPr>
                        <a:t>AFRİKA</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Central University of Technology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rPr>
                        <a:t>Computer </a:t>
                      </a:r>
                      <a:r>
                        <a:rPr lang="en-US" sz="1000" dirty="0">
                          <a:effectLst/>
                        </a:rPr>
                        <a:t>Engineering </a:t>
                      </a:r>
                      <a:r>
                        <a:rPr lang="tr-TR" sz="1000" dirty="0" smtClean="0">
                          <a:effectLst/>
                        </a:rPr>
                        <a:t>&amp;</a:t>
                      </a:r>
                      <a:r>
                        <a:rPr lang="en-US" sz="1000" dirty="0" smtClean="0">
                          <a:effectLst/>
                        </a:rPr>
                        <a:t>Electrical </a:t>
                      </a:r>
                      <a:r>
                        <a:rPr lang="en-US" sz="1000" dirty="0" smtClean="0">
                          <a:effectLst/>
                        </a:rPr>
                        <a:t>Engineering</a:t>
                      </a:r>
                      <a:r>
                        <a:rPr lang="tr-TR" sz="1000" dirty="0" smtClean="0">
                          <a:effectLst/>
                        </a:rPr>
                        <a:t> (</a:t>
                      </a:r>
                      <a:r>
                        <a:rPr lang="tr-TR" sz="1000" dirty="0" err="1" smtClean="0">
                          <a:effectLst/>
                        </a:rPr>
                        <a:t>PhD</a:t>
                      </a:r>
                      <a:r>
                        <a:rPr lang="tr-TR" sz="1000" dirty="0" smtClean="0">
                          <a:effectLst/>
                        </a:rPr>
                        <a:t>)</a:t>
                      </a:r>
                      <a:endParaRPr lang="en-US" sz="1000" dirty="0" smtClean="0">
                        <a:effectLst/>
                        <a:latin typeface="Carlito"/>
                        <a:ea typeface="Carlito"/>
                        <a:cs typeface="Carlito"/>
                      </a:endParaRPr>
                    </a:p>
                    <a:p>
                      <a:pPr>
                        <a:spcAft>
                          <a:spcPts val="0"/>
                        </a:spcAft>
                      </a:pP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52727688"/>
                  </a:ext>
                </a:extLst>
              </a:tr>
              <a:tr h="262360">
                <a:tc>
                  <a:txBody>
                    <a:bodyPr/>
                    <a:lstStyle/>
                    <a:p>
                      <a:pPr>
                        <a:spcAft>
                          <a:spcPts val="0"/>
                        </a:spcAft>
                      </a:pPr>
                      <a:r>
                        <a:rPr lang="en-US" sz="1000" dirty="0">
                          <a:effectLst/>
                        </a:rPr>
                        <a:t>SOUTH </a:t>
                      </a:r>
                      <a:r>
                        <a:rPr lang="en-US" sz="1000" dirty="0" smtClean="0">
                          <a:effectLst/>
                        </a:rPr>
                        <a:t>AFRICA/</a:t>
                      </a:r>
                      <a:r>
                        <a:rPr lang="tr-TR" sz="1000" dirty="0" smtClean="0">
                          <a:effectLst/>
                        </a:rPr>
                        <a:t>G</a:t>
                      </a:r>
                      <a:r>
                        <a:rPr lang="en-US" sz="1000" dirty="0" smtClean="0">
                          <a:effectLst/>
                        </a:rPr>
                        <a:t>ÜNEY </a:t>
                      </a:r>
                      <a:r>
                        <a:rPr lang="en-US" sz="1000" dirty="0">
                          <a:effectLst/>
                        </a:rPr>
                        <a:t>AFRİKA</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University of the Free State</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rPr>
                        <a:t>Architecture</a:t>
                      </a:r>
                      <a:r>
                        <a:rPr lang="tr-TR" sz="1000" dirty="0" smtClean="0">
                          <a:effectLst/>
                        </a:rPr>
                        <a:t> (</a:t>
                      </a:r>
                      <a:r>
                        <a:rPr lang="tr-TR" sz="1000" dirty="0" err="1" smtClean="0">
                          <a:effectLst/>
                        </a:rPr>
                        <a:t>PhD</a:t>
                      </a:r>
                      <a:r>
                        <a:rPr lang="tr-TR" sz="1000" dirty="0" smtClean="0">
                          <a:effectLst/>
                        </a:rPr>
                        <a:t>)</a:t>
                      </a: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1569301540"/>
                  </a:ext>
                </a:extLst>
              </a:tr>
              <a:tr h="262360">
                <a:tc>
                  <a:txBody>
                    <a:bodyPr/>
                    <a:lstStyle/>
                    <a:p>
                      <a:pPr>
                        <a:spcAft>
                          <a:spcPts val="0"/>
                        </a:spcAft>
                      </a:pPr>
                      <a:r>
                        <a:rPr lang="en-US" sz="1000">
                          <a:effectLst/>
                        </a:rPr>
                        <a:t>ALBANIA/ARNAVUTLUK</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University of Tirana </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Economics</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1400950265"/>
                  </a:ext>
                </a:extLst>
              </a:tr>
              <a:tr h="262360">
                <a:tc>
                  <a:txBody>
                    <a:bodyPr/>
                    <a:lstStyle/>
                    <a:p>
                      <a:pPr>
                        <a:spcAft>
                          <a:spcPts val="0"/>
                        </a:spcAft>
                      </a:pPr>
                      <a:r>
                        <a:rPr lang="en-US" sz="1000" dirty="0">
                          <a:effectLst/>
                        </a:rPr>
                        <a:t>MALEYSIA/MALEZYA</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University of Malaya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Civil Engineering</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2196350914"/>
                  </a:ext>
                </a:extLst>
              </a:tr>
              <a:tr h="262360">
                <a:tc>
                  <a:txBody>
                    <a:bodyPr/>
                    <a:lstStyle/>
                    <a:p>
                      <a:pPr>
                        <a:spcAft>
                          <a:spcPts val="0"/>
                        </a:spcAft>
                      </a:pPr>
                      <a:r>
                        <a:rPr lang="en-US" sz="1000">
                          <a:effectLst/>
                        </a:rPr>
                        <a:t>MOLDOVA/MOLDOVYA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Moldova State University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Economics</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494998573"/>
                  </a:ext>
                </a:extLst>
              </a:tr>
              <a:tr h="262360">
                <a:tc>
                  <a:txBody>
                    <a:bodyPr/>
                    <a:lstStyle/>
                    <a:p>
                      <a:pPr>
                        <a:spcAft>
                          <a:spcPts val="0"/>
                        </a:spcAft>
                      </a:pPr>
                      <a:r>
                        <a:rPr lang="en-US" sz="1000">
                          <a:effectLst/>
                        </a:rPr>
                        <a:t>MOLDOVA/MOLDOVYA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Moldova State University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a:effectLst/>
                        </a:rPr>
                        <a:t>Student Mobility for Study</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Chemistry</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3014679868"/>
                  </a:ext>
                </a:extLst>
              </a:tr>
              <a:tr h="262360">
                <a:tc>
                  <a:txBody>
                    <a:bodyPr/>
                    <a:lstStyle/>
                    <a:p>
                      <a:pPr>
                        <a:spcAft>
                          <a:spcPts val="0"/>
                        </a:spcAft>
                      </a:pPr>
                      <a:r>
                        <a:rPr lang="en-US" sz="1000">
                          <a:effectLst/>
                        </a:rPr>
                        <a:t>MOROCCO/FAS</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International University of Rabat</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smtClean="0">
                          <a:effectLst/>
                        </a:rPr>
                        <a:t>Student </a:t>
                      </a:r>
                      <a:r>
                        <a:rPr lang="en-US" sz="1000" dirty="0">
                          <a:effectLst/>
                        </a:rPr>
                        <a:t>Mobility for </a:t>
                      </a:r>
                      <a:r>
                        <a:rPr lang="en-US" sz="1000" dirty="0" smtClean="0">
                          <a:effectLst/>
                        </a:rPr>
                        <a:t>Study</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Civil Engineering </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3543659712"/>
                  </a:ext>
                </a:extLst>
              </a:tr>
              <a:tr h="262360">
                <a:tc>
                  <a:txBody>
                    <a:bodyPr/>
                    <a:lstStyle/>
                    <a:p>
                      <a:pPr>
                        <a:spcAft>
                          <a:spcPts val="0"/>
                        </a:spcAft>
                      </a:pPr>
                      <a:r>
                        <a:rPr lang="en-US" sz="1000">
                          <a:effectLst/>
                        </a:rPr>
                        <a:t>MOROCCO/FAS</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International University of Rabat</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smtClean="0">
                          <a:effectLst/>
                        </a:rPr>
                        <a:t>Student </a:t>
                      </a:r>
                      <a:r>
                        <a:rPr lang="en-US" sz="1000" dirty="0">
                          <a:effectLst/>
                        </a:rPr>
                        <a:t>Mobility for </a:t>
                      </a:r>
                      <a:r>
                        <a:rPr lang="en-US" sz="1000" dirty="0" smtClean="0">
                          <a:effectLst/>
                        </a:rPr>
                        <a:t>Study</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Business Administration</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1174867445"/>
                  </a:ext>
                </a:extLst>
              </a:tr>
              <a:tr h="262360">
                <a:tc>
                  <a:txBody>
                    <a:bodyPr/>
                    <a:lstStyle/>
                    <a:p>
                      <a:pPr>
                        <a:spcAft>
                          <a:spcPts val="0"/>
                        </a:spcAft>
                      </a:pPr>
                      <a:r>
                        <a:rPr lang="en-US" sz="1000">
                          <a:effectLst/>
                        </a:rPr>
                        <a:t>UKRAINE/UKRAYNA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National University of Life and Environmental Sciences of Ukraine</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a:effectLst/>
                        </a:rPr>
                        <a:t>Civil Engineering</a:t>
                      </a: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41961681"/>
                  </a:ext>
                </a:extLst>
              </a:tr>
              <a:tr h="262360">
                <a:tc>
                  <a:txBody>
                    <a:bodyPr/>
                    <a:lstStyle/>
                    <a:p>
                      <a:pPr>
                        <a:spcAft>
                          <a:spcPts val="0"/>
                        </a:spcAft>
                      </a:pPr>
                      <a:r>
                        <a:rPr lang="en-US" sz="1000">
                          <a:effectLst/>
                        </a:rPr>
                        <a:t>UKRAINE/UKRAYNA</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Lviv Polytechnic National University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a:effectLst/>
                        </a:rPr>
                        <a:t>Mechanical Engineering</a:t>
                      </a:r>
                      <a:endParaRPr lang="en-US" sz="1000">
                        <a:effectLst/>
                        <a:latin typeface="Carlito"/>
                        <a:ea typeface="Carlito"/>
                        <a:cs typeface="Carlito"/>
                      </a:endParaRPr>
                    </a:p>
                  </a:txBody>
                  <a:tcPr marL="28958" marR="28958" marT="0" marB="0" anchor="ctr"/>
                </a:tc>
                <a:extLst>
                  <a:ext uri="{0D108BD9-81ED-4DB2-BD59-A6C34878D82A}">
                    <a16:rowId xmlns:a16="http://schemas.microsoft.com/office/drawing/2014/main" val="216074733"/>
                  </a:ext>
                </a:extLst>
              </a:tr>
              <a:tr h="262360">
                <a:tc>
                  <a:txBody>
                    <a:bodyPr/>
                    <a:lstStyle/>
                    <a:p>
                      <a:pPr>
                        <a:spcAft>
                          <a:spcPts val="0"/>
                        </a:spcAft>
                      </a:pPr>
                      <a:r>
                        <a:rPr lang="en-US" sz="1000" dirty="0">
                          <a:effectLst/>
                        </a:rPr>
                        <a:t>BOSNIA-HERZEGOVINA/ BOSNA-HERSEK</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dirty="0">
                          <a:effectLst/>
                        </a:rPr>
                        <a:t>International University of Sarajevo</a:t>
                      </a:r>
                      <a:endParaRPr lang="en-US" sz="1000" dirty="0">
                        <a:effectLst/>
                        <a:latin typeface="Carlito"/>
                        <a:ea typeface="Carlito"/>
                        <a:cs typeface="Carlito"/>
                      </a:endParaRPr>
                    </a:p>
                  </a:txBody>
                  <a:tcPr marL="28958" marR="28958" marT="0" marB="0" anchor="ctr"/>
                </a:tc>
                <a:tc>
                  <a:txBody>
                    <a:bodyPr/>
                    <a:lstStyle/>
                    <a:p>
                      <a:pPr>
                        <a:spcAft>
                          <a:spcPts val="0"/>
                        </a:spcAft>
                      </a:pPr>
                      <a:r>
                        <a:rPr lang="en-US" sz="1000">
                          <a:effectLst/>
                        </a:rPr>
                        <a:t>Student Mobility for Study</a:t>
                      </a:r>
                      <a:endParaRPr lang="en-US" sz="1000">
                        <a:effectLst/>
                        <a:latin typeface="Carlito"/>
                        <a:ea typeface="Carlito"/>
                        <a:cs typeface="Carlito"/>
                      </a:endParaRPr>
                    </a:p>
                  </a:txBody>
                  <a:tcPr marL="28958" marR="28958" marT="0" marB="0" anchor="ctr"/>
                </a:tc>
                <a:tc>
                  <a:txBody>
                    <a:bodyPr/>
                    <a:lstStyle/>
                    <a:p>
                      <a:pPr>
                        <a:spcAft>
                          <a:spcPts val="0"/>
                        </a:spcAft>
                      </a:pPr>
                      <a:r>
                        <a:rPr lang="en-US" sz="1000" dirty="0">
                          <a:effectLst/>
                        </a:rPr>
                        <a:t>Computer Engineering</a:t>
                      </a:r>
                      <a:endParaRPr lang="en-US" sz="1000" dirty="0">
                        <a:effectLst/>
                        <a:latin typeface="Carlito"/>
                        <a:ea typeface="Carlito"/>
                        <a:cs typeface="Carlito"/>
                      </a:endParaRPr>
                    </a:p>
                  </a:txBody>
                  <a:tcPr marL="28958" marR="28958" marT="0" marB="0" anchor="ctr"/>
                </a:tc>
                <a:extLst>
                  <a:ext uri="{0D108BD9-81ED-4DB2-BD59-A6C34878D82A}">
                    <a16:rowId xmlns:a16="http://schemas.microsoft.com/office/drawing/2014/main" val="2747988339"/>
                  </a:ext>
                </a:extLst>
              </a:tr>
            </a:tbl>
          </a:graphicData>
        </a:graphic>
      </p:graphicFrame>
      <p:sp>
        <p:nvSpPr>
          <p:cNvPr id="9"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95834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68387" y="212267"/>
            <a:ext cx="10058400" cy="711361"/>
          </a:xfrm>
        </p:spPr>
        <p:txBody>
          <a:bodyPr>
            <a:normAutofit/>
          </a:bodyPr>
          <a:lstStyle/>
          <a:p>
            <a:r>
              <a:rPr lang="tr-TR" sz="3200" dirty="0" smtClean="0"/>
              <a:t>Hibe miktarları</a:t>
            </a:r>
            <a:endParaRPr lang="tr-TR" sz="3200" dirty="0"/>
          </a:p>
        </p:txBody>
      </p:sp>
      <p:sp>
        <p:nvSpPr>
          <p:cNvPr id="6" name="Oval 5"/>
          <p:cNvSpPr/>
          <p:nvPr/>
        </p:nvSpPr>
        <p:spPr>
          <a:xfrm>
            <a:off x="798891" y="2958040"/>
            <a:ext cx="1731976" cy="1358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Bireysel Destek</a:t>
            </a:r>
            <a:endParaRPr lang="tr-TR" dirty="0"/>
          </a:p>
        </p:txBody>
      </p:sp>
      <p:sp>
        <p:nvSpPr>
          <p:cNvPr id="7" name="Oval 6"/>
          <p:cNvSpPr/>
          <p:nvPr/>
        </p:nvSpPr>
        <p:spPr>
          <a:xfrm>
            <a:off x="4818293" y="2984022"/>
            <a:ext cx="1731976" cy="1358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Seyahat Desteği</a:t>
            </a:r>
            <a:endParaRPr lang="tr-TR" dirty="0"/>
          </a:p>
        </p:txBody>
      </p:sp>
      <p:sp>
        <p:nvSpPr>
          <p:cNvPr id="8" name="Artı 7"/>
          <p:cNvSpPr/>
          <p:nvPr/>
        </p:nvSpPr>
        <p:spPr>
          <a:xfrm>
            <a:off x="2676143" y="2698969"/>
            <a:ext cx="1904136" cy="1876697"/>
          </a:xfrm>
          <a:prstGeom prst="mathPlu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dirty="0"/>
          </a:p>
        </p:txBody>
      </p:sp>
      <p:sp>
        <p:nvSpPr>
          <p:cNvPr id="9" name="Metin kutusu 8"/>
          <p:cNvSpPr txBox="1"/>
          <p:nvPr/>
        </p:nvSpPr>
        <p:spPr>
          <a:xfrm>
            <a:off x="798891" y="5021122"/>
            <a:ext cx="1756813" cy="523220"/>
          </a:xfrm>
          <a:prstGeom prst="rect">
            <a:avLst/>
          </a:prstGeom>
          <a:noFill/>
        </p:spPr>
        <p:txBody>
          <a:bodyPr wrap="square" rtlCol="0">
            <a:spAutoFit/>
          </a:bodyPr>
          <a:lstStyle/>
          <a:p>
            <a:r>
              <a:rPr lang="tr-TR" sz="2800" dirty="0" smtClean="0"/>
              <a:t>700€ Aylık</a:t>
            </a:r>
            <a:endParaRPr lang="tr-TR" sz="2800" dirty="0"/>
          </a:p>
        </p:txBody>
      </p:sp>
      <p:graphicFrame>
        <p:nvGraphicFramePr>
          <p:cNvPr id="10" name="Tablo 9"/>
          <p:cNvGraphicFramePr>
            <a:graphicFrameLocks noGrp="1"/>
          </p:cNvGraphicFramePr>
          <p:nvPr>
            <p:extLst>
              <p:ext uri="{D42A27DB-BD31-4B8C-83A1-F6EECF244321}">
                <p14:modId xmlns:p14="http://schemas.microsoft.com/office/powerpoint/2010/main" val="2865355346"/>
              </p:ext>
            </p:extLst>
          </p:nvPr>
        </p:nvGraphicFramePr>
        <p:xfrm>
          <a:off x="7531259" y="2958040"/>
          <a:ext cx="3308190" cy="2560320"/>
        </p:xfrm>
        <a:graphic>
          <a:graphicData uri="http://schemas.openxmlformats.org/drawingml/2006/table">
            <a:tbl>
              <a:tblPr firstRow="1" bandRow="1">
                <a:tableStyleId>{69CF1AB2-1976-4502-BF36-3FF5EA218861}</a:tableStyleId>
              </a:tblPr>
              <a:tblGrid>
                <a:gridCol w="1654095">
                  <a:extLst>
                    <a:ext uri="{9D8B030D-6E8A-4147-A177-3AD203B41FA5}">
                      <a16:colId xmlns:a16="http://schemas.microsoft.com/office/drawing/2014/main" val="20000"/>
                    </a:ext>
                  </a:extLst>
                </a:gridCol>
                <a:gridCol w="1654095">
                  <a:extLst>
                    <a:ext uri="{9D8B030D-6E8A-4147-A177-3AD203B41FA5}">
                      <a16:colId xmlns:a16="http://schemas.microsoft.com/office/drawing/2014/main" val="20001"/>
                    </a:ext>
                  </a:extLst>
                </a:gridCol>
              </a:tblGrid>
              <a:tr h="321700">
                <a:tc>
                  <a:txBody>
                    <a:bodyPr/>
                    <a:lstStyle/>
                    <a:p>
                      <a:r>
                        <a:rPr lang="tr-TR" b="1" dirty="0" smtClean="0"/>
                        <a:t>10-99 km</a:t>
                      </a:r>
                      <a:endParaRPr lang="tr-T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dirty="0" smtClean="0"/>
                        <a:t>20 €</a:t>
                      </a:r>
                      <a:endParaRPr lang="tr-TR" b="1" dirty="0"/>
                    </a:p>
                  </a:txBody>
                  <a:tcPr/>
                </a:tc>
                <a:extLst>
                  <a:ext uri="{0D108BD9-81ED-4DB2-BD59-A6C34878D82A}">
                    <a16:rowId xmlns:a16="http://schemas.microsoft.com/office/drawing/2014/main" val="834057366"/>
                  </a:ext>
                </a:extLst>
              </a:tr>
              <a:tr h="321700">
                <a:tc>
                  <a:txBody>
                    <a:bodyPr/>
                    <a:lstStyle/>
                    <a:p>
                      <a:r>
                        <a:rPr lang="tr-TR" b="1" dirty="0" smtClean="0"/>
                        <a:t>100-499 km</a:t>
                      </a:r>
                      <a:endParaRPr lang="tr-TR" b="1" dirty="0"/>
                    </a:p>
                  </a:txBody>
                  <a:tcPr/>
                </a:tc>
                <a:tc>
                  <a:txBody>
                    <a:bodyPr/>
                    <a:lstStyle/>
                    <a:p>
                      <a:r>
                        <a:rPr lang="tr-TR" b="1" dirty="0" smtClean="0"/>
                        <a:t>180 €</a:t>
                      </a:r>
                      <a:endParaRPr lang="tr-TR" b="1" dirty="0"/>
                    </a:p>
                  </a:txBody>
                  <a:tcPr/>
                </a:tc>
                <a:extLst>
                  <a:ext uri="{0D108BD9-81ED-4DB2-BD59-A6C34878D82A}">
                    <a16:rowId xmlns:a16="http://schemas.microsoft.com/office/drawing/2014/main" val="10000"/>
                  </a:ext>
                </a:extLst>
              </a:tr>
              <a:tr h="321700">
                <a:tc>
                  <a:txBody>
                    <a:bodyPr/>
                    <a:lstStyle/>
                    <a:p>
                      <a:r>
                        <a:rPr lang="tr-TR" b="1" dirty="0" smtClean="0"/>
                        <a:t>500-1999 km</a:t>
                      </a:r>
                      <a:endParaRPr lang="tr-TR" b="1" dirty="0"/>
                    </a:p>
                  </a:txBody>
                  <a:tcPr/>
                </a:tc>
                <a:tc>
                  <a:txBody>
                    <a:bodyPr/>
                    <a:lstStyle/>
                    <a:p>
                      <a:r>
                        <a:rPr lang="tr-TR" b="1" dirty="0" smtClean="0"/>
                        <a:t>275 €</a:t>
                      </a:r>
                      <a:endParaRPr lang="tr-TR" b="1" dirty="0"/>
                    </a:p>
                  </a:txBody>
                  <a:tcPr/>
                </a:tc>
                <a:extLst>
                  <a:ext uri="{0D108BD9-81ED-4DB2-BD59-A6C34878D82A}">
                    <a16:rowId xmlns:a16="http://schemas.microsoft.com/office/drawing/2014/main" val="10001"/>
                  </a:ext>
                </a:extLst>
              </a:tr>
              <a:tr h="321700">
                <a:tc>
                  <a:txBody>
                    <a:bodyPr/>
                    <a:lstStyle/>
                    <a:p>
                      <a:r>
                        <a:rPr lang="tr-TR" b="1" dirty="0" smtClean="0"/>
                        <a:t>2000-2999 km</a:t>
                      </a:r>
                      <a:endParaRPr lang="tr-TR" b="1" dirty="0"/>
                    </a:p>
                  </a:txBody>
                  <a:tcPr/>
                </a:tc>
                <a:tc>
                  <a:txBody>
                    <a:bodyPr/>
                    <a:lstStyle/>
                    <a:p>
                      <a:r>
                        <a:rPr lang="tr-TR" b="1" dirty="0" smtClean="0"/>
                        <a:t>360 €</a:t>
                      </a:r>
                      <a:endParaRPr lang="tr-TR" b="1" dirty="0"/>
                    </a:p>
                  </a:txBody>
                  <a:tcPr/>
                </a:tc>
                <a:extLst>
                  <a:ext uri="{0D108BD9-81ED-4DB2-BD59-A6C34878D82A}">
                    <a16:rowId xmlns:a16="http://schemas.microsoft.com/office/drawing/2014/main" val="10002"/>
                  </a:ext>
                </a:extLst>
              </a:tr>
              <a:tr h="321700">
                <a:tc>
                  <a:txBody>
                    <a:bodyPr/>
                    <a:lstStyle/>
                    <a:p>
                      <a:r>
                        <a:rPr lang="tr-TR" b="1" dirty="0" smtClean="0"/>
                        <a:t>3000-3999 km</a:t>
                      </a:r>
                      <a:endParaRPr lang="tr-TR" b="1" dirty="0"/>
                    </a:p>
                  </a:txBody>
                  <a:tcPr/>
                </a:tc>
                <a:tc>
                  <a:txBody>
                    <a:bodyPr/>
                    <a:lstStyle/>
                    <a:p>
                      <a:r>
                        <a:rPr lang="tr-TR" b="1" dirty="0" smtClean="0"/>
                        <a:t>530 €</a:t>
                      </a:r>
                      <a:endParaRPr lang="tr-TR" b="1" dirty="0"/>
                    </a:p>
                  </a:txBody>
                  <a:tcPr/>
                </a:tc>
                <a:extLst>
                  <a:ext uri="{0D108BD9-81ED-4DB2-BD59-A6C34878D82A}">
                    <a16:rowId xmlns:a16="http://schemas.microsoft.com/office/drawing/2014/main" val="10003"/>
                  </a:ext>
                </a:extLst>
              </a:tr>
              <a:tr h="321700">
                <a:tc>
                  <a:txBody>
                    <a:bodyPr/>
                    <a:lstStyle/>
                    <a:p>
                      <a:r>
                        <a:rPr lang="tr-TR" b="1" dirty="0" smtClean="0"/>
                        <a:t>4000-7999 km</a:t>
                      </a:r>
                      <a:endParaRPr lang="tr-TR"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1" dirty="0" smtClean="0"/>
                        <a:t>820 €</a:t>
                      </a:r>
                      <a:endParaRPr lang="tr-TR" b="1" dirty="0"/>
                    </a:p>
                  </a:txBody>
                  <a:tcPr/>
                </a:tc>
                <a:extLst>
                  <a:ext uri="{0D108BD9-81ED-4DB2-BD59-A6C34878D82A}">
                    <a16:rowId xmlns:a16="http://schemas.microsoft.com/office/drawing/2014/main" val="10004"/>
                  </a:ext>
                </a:extLst>
              </a:tr>
              <a:tr h="321700">
                <a:tc>
                  <a:txBody>
                    <a:bodyPr/>
                    <a:lstStyle/>
                    <a:p>
                      <a:r>
                        <a:rPr lang="tr-TR" b="1" dirty="0" smtClean="0"/>
                        <a:t>8000 km</a:t>
                      </a:r>
                      <a:r>
                        <a:rPr lang="tr-TR" b="1" baseline="0" dirty="0" smtClean="0"/>
                        <a:t> …</a:t>
                      </a:r>
                      <a:endParaRPr lang="tr-TR" b="1" dirty="0"/>
                    </a:p>
                  </a:txBody>
                  <a:tcPr/>
                </a:tc>
                <a:tc>
                  <a:txBody>
                    <a:bodyPr/>
                    <a:lstStyle/>
                    <a:p>
                      <a:r>
                        <a:rPr lang="tr-TR" b="1" dirty="0" smtClean="0"/>
                        <a:t>1500 €</a:t>
                      </a:r>
                      <a:endParaRPr lang="tr-TR" b="1" dirty="0"/>
                    </a:p>
                  </a:txBody>
                  <a:tcPr/>
                </a:tc>
                <a:extLst>
                  <a:ext uri="{0D108BD9-81ED-4DB2-BD59-A6C34878D82A}">
                    <a16:rowId xmlns:a16="http://schemas.microsoft.com/office/drawing/2014/main" val="10005"/>
                  </a:ext>
                </a:extLst>
              </a:tr>
            </a:tbl>
          </a:graphicData>
        </a:graphic>
      </p:graphicFrame>
      <p:sp>
        <p:nvSpPr>
          <p:cNvPr id="11" name="Dikdörtgen 10"/>
          <p:cNvSpPr/>
          <p:nvPr/>
        </p:nvSpPr>
        <p:spPr>
          <a:xfrm>
            <a:off x="6550269" y="5645301"/>
            <a:ext cx="5712683" cy="685188"/>
          </a:xfrm>
          <a:prstGeom prst="rect">
            <a:avLst/>
          </a:prstGeom>
        </p:spPr>
        <p:txBody>
          <a:bodyPr wrap="square">
            <a:spAutoFit/>
          </a:bodyPr>
          <a:lstStyle/>
          <a:p>
            <a:pPr>
              <a:lnSpc>
                <a:spcPct val="107000"/>
              </a:lnSpc>
              <a:spcAft>
                <a:spcPts val="0"/>
              </a:spcAft>
            </a:pPr>
            <a:r>
              <a:rPr lang="tr-TR" sz="1200" dirty="0">
                <a:latin typeface="Calibri" panose="020F0502020204030204" pitchFamily="34" charset="0"/>
                <a:ea typeface="Calibri" panose="020F0502020204030204" pitchFamily="34" charset="0"/>
                <a:cs typeface="Times New Roman" panose="02020603050405020304" pitchFamily="18" charset="0"/>
              </a:rPr>
              <a:t>Seyahat desteği “Home” (ev sahibi) üniversitenin bulunduğu şehir ile “Host” (misafir olunan) üniversitenin bulunduğu şehir arasındaki mesafe </a:t>
            </a:r>
            <a:r>
              <a:rPr lang="tr-TR" sz="1200" u="sng" dirty="0">
                <a:solidFill>
                  <a:srgbClr val="0563C1"/>
                </a:solidFill>
                <a:latin typeface="ArialMT"/>
                <a:ea typeface="Calibri" panose="020F0502020204030204" pitchFamily="34" charset="0"/>
                <a:cs typeface="ArialMT"/>
                <a:hlinkClick r:id="rId2"/>
              </a:rPr>
              <a:t>http://www.ua.gov.tr/distance</a:t>
            </a:r>
            <a:r>
              <a:rPr lang="tr-TR" sz="1200" dirty="0">
                <a:solidFill>
                  <a:srgbClr val="0000FF"/>
                </a:solidFill>
                <a:latin typeface="ArialMT"/>
                <a:ea typeface="Calibri" panose="020F0502020204030204" pitchFamily="34" charset="0"/>
                <a:cs typeface="ArialMT"/>
              </a:rPr>
              <a:t> </a:t>
            </a:r>
            <a:r>
              <a:rPr lang="tr-TR" sz="1200" dirty="0">
                <a:latin typeface="Calibri" panose="020F0502020204030204" pitchFamily="34" charset="0"/>
                <a:ea typeface="Calibri" panose="020F0502020204030204" pitchFamily="34" charset="0"/>
                <a:cs typeface="Times New Roman" panose="02020603050405020304" pitchFamily="18" charset="0"/>
              </a:rPr>
              <a:t>adresindeki mesafe hesaplayıcı kullanılarak hesaplanır.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2" name="Picture 4" descr="Image result for erasmu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sp>
        <p:nvSpPr>
          <p:cNvPr id="13"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288114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9"/>
          <p:cNvSpPr>
            <a:spLocks noGrp="1"/>
          </p:cNvSpPr>
          <p:nvPr>
            <p:ph type="title"/>
          </p:nvPr>
        </p:nvSpPr>
        <p:spPr/>
        <p:txBody>
          <a:bodyPr/>
          <a:lstStyle/>
          <a:p>
            <a:r>
              <a:rPr lang="tr-TR" sz="3200" dirty="0" smtClean="0"/>
              <a:t>Başvuru adımları</a:t>
            </a:r>
            <a:r>
              <a:rPr lang="tr-TR" dirty="0" smtClean="0"/>
              <a:t/>
            </a:r>
            <a:br>
              <a:rPr lang="tr-TR" dirty="0" smtClean="0"/>
            </a:br>
            <a:endParaRPr lang="tr-TR" dirty="0"/>
          </a:p>
        </p:txBody>
      </p:sp>
      <p:sp>
        <p:nvSpPr>
          <p:cNvPr id="8" name="Metin Yer Tutucusu 7"/>
          <p:cNvSpPr>
            <a:spLocks noGrp="1"/>
          </p:cNvSpPr>
          <p:nvPr>
            <p:ph type="body" idx="1"/>
          </p:nvPr>
        </p:nvSpPr>
        <p:spPr/>
        <p:txBody>
          <a:bodyPr>
            <a:normAutofit/>
          </a:bodyPr>
          <a:lstStyle/>
          <a:p>
            <a:r>
              <a:rPr lang="tr-TR" dirty="0" smtClean="0"/>
              <a:t>YTÜ başvuru </a:t>
            </a:r>
            <a:r>
              <a:rPr lang="tr-TR" dirty="0" smtClean="0"/>
              <a:t>sistemi</a:t>
            </a:r>
          </a:p>
          <a:p>
            <a:r>
              <a:rPr lang="en-US" sz="1300" b="1" dirty="0">
                <a:hlinkClick r:id="rId2"/>
              </a:rPr>
              <a:t>https://ytuerasmus.yildiz.edu.tr/</a:t>
            </a:r>
            <a:endParaRPr lang="en-US" sz="1300" dirty="0"/>
          </a:p>
        </p:txBody>
      </p:sp>
      <p:sp>
        <p:nvSpPr>
          <p:cNvPr id="13" name="Metin Yer Tutucusu 12"/>
          <p:cNvSpPr>
            <a:spLocks noGrp="1"/>
          </p:cNvSpPr>
          <p:nvPr>
            <p:ph type="body" sz="quarter" idx="3"/>
          </p:nvPr>
        </p:nvSpPr>
        <p:spPr/>
        <p:txBody>
          <a:bodyPr>
            <a:normAutofit fontScale="77500" lnSpcReduction="20000"/>
          </a:bodyPr>
          <a:lstStyle/>
          <a:p>
            <a:r>
              <a:rPr lang="tr-TR" dirty="0" smtClean="0"/>
              <a:t>UA başvuru </a:t>
            </a:r>
            <a:r>
              <a:rPr lang="tr-TR" dirty="0" smtClean="0"/>
              <a:t>sistemi</a:t>
            </a:r>
          </a:p>
          <a:p>
            <a:r>
              <a:rPr lang="en-US" sz="1700" b="1" dirty="0">
                <a:hlinkClick r:id="rId3"/>
              </a:rPr>
              <a:t>https://erasmusbasvuru.ua.gov.tr/giris?returnUrl=%2F</a:t>
            </a:r>
            <a:endParaRPr lang="en-US" sz="1700" dirty="0"/>
          </a:p>
        </p:txBody>
      </p:sp>
      <p:pic>
        <p:nvPicPr>
          <p:cNvPr id="11" name="Picture 4" descr="Image result for erasmu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o 2"/>
          <p:cNvGraphicFramePr>
            <a:graphicFrameLocks noGrp="1"/>
          </p:cNvGraphicFramePr>
          <p:nvPr>
            <p:extLst>
              <p:ext uri="{D42A27DB-BD31-4B8C-83A1-F6EECF244321}">
                <p14:modId xmlns:p14="http://schemas.microsoft.com/office/powerpoint/2010/main" val="2268563991"/>
              </p:ext>
            </p:extLst>
          </p:nvPr>
        </p:nvGraphicFramePr>
        <p:xfrm>
          <a:off x="1068387" y="1096730"/>
          <a:ext cx="10058400" cy="793506"/>
        </p:xfrm>
        <a:graphic>
          <a:graphicData uri="http://schemas.openxmlformats.org/drawingml/2006/table">
            <a:tbl>
              <a:tblPr firstRow="1" firstCol="1" bandRow="1">
                <a:tableStyleId>{5C22544A-7EE6-4342-B048-85BDC9FD1C3A}</a:tableStyleId>
              </a:tblPr>
              <a:tblGrid>
                <a:gridCol w="1468475">
                  <a:extLst>
                    <a:ext uri="{9D8B030D-6E8A-4147-A177-3AD203B41FA5}">
                      <a16:colId xmlns:a16="http://schemas.microsoft.com/office/drawing/2014/main" val="1872090744"/>
                    </a:ext>
                  </a:extLst>
                </a:gridCol>
                <a:gridCol w="2174864">
                  <a:extLst>
                    <a:ext uri="{9D8B030D-6E8A-4147-A177-3AD203B41FA5}">
                      <a16:colId xmlns:a16="http://schemas.microsoft.com/office/drawing/2014/main" val="2273105875"/>
                    </a:ext>
                  </a:extLst>
                </a:gridCol>
                <a:gridCol w="1842555">
                  <a:extLst>
                    <a:ext uri="{9D8B030D-6E8A-4147-A177-3AD203B41FA5}">
                      <a16:colId xmlns:a16="http://schemas.microsoft.com/office/drawing/2014/main" val="4252054624"/>
                    </a:ext>
                  </a:extLst>
                </a:gridCol>
                <a:gridCol w="4572506">
                  <a:extLst>
                    <a:ext uri="{9D8B030D-6E8A-4147-A177-3AD203B41FA5}">
                      <a16:colId xmlns:a16="http://schemas.microsoft.com/office/drawing/2014/main" val="518230370"/>
                    </a:ext>
                  </a:extLst>
                </a:gridCol>
              </a:tblGrid>
              <a:tr h="793506">
                <a:tc>
                  <a:txBody>
                    <a:bodyPr/>
                    <a:lstStyle/>
                    <a:p>
                      <a:pPr>
                        <a:spcAft>
                          <a:spcPts val="0"/>
                        </a:spcAft>
                      </a:pPr>
                      <a:endParaRPr lang="tr-TR" sz="1000" dirty="0" smtClean="0">
                        <a:effectLst/>
                      </a:endParaRPr>
                    </a:p>
                    <a:p>
                      <a:pPr>
                        <a:spcAft>
                          <a:spcPts val="0"/>
                        </a:spcAft>
                      </a:pPr>
                      <a:endParaRPr lang="tr-TR" sz="1000" dirty="0" smtClean="0">
                        <a:effectLst/>
                      </a:endParaRPr>
                    </a:p>
                    <a:p>
                      <a:pPr>
                        <a:spcAft>
                          <a:spcPts val="0"/>
                        </a:spcAft>
                      </a:pPr>
                      <a:r>
                        <a:rPr lang="tr-TR" sz="1000" dirty="0" smtClean="0">
                          <a:effectLst/>
                        </a:rPr>
                        <a:t>Başvuru </a:t>
                      </a:r>
                      <a:r>
                        <a:rPr lang="tr-TR" sz="1000" dirty="0">
                          <a:effectLst/>
                        </a:rPr>
                        <a:t>tarihleri</a:t>
                      </a:r>
                      <a:endParaRPr lang="en-US" sz="1100" dirty="0">
                        <a:effectLst/>
                      </a:endParaRPr>
                    </a:p>
                    <a:p>
                      <a:pPr>
                        <a:spcAft>
                          <a:spcPts val="0"/>
                        </a:spcAft>
                      </a:pPr>
                      <a:r>
                        <a:rPr lang="tr-TR" sz="1000" dirty="0">
                          <a:effectLst/>
                        </a:rPr>
                        <a:t> </a:t>
                      </a:r>
                      <a:endParaRPr lang="en-US" sz="1100" dirty="0">
                        <a:effectLst/>
                        <a:latin typeface="Carlito"/>
                        <a:ea typeface="Carlito"/>
                        <a:cs typeface="Carlito"/>
                      </a:endParaRPr>
                    </a:p>
                  </a:txBody>
                  <a:tcPr marL="68580" marR="68580" marT="0" marB="0"/>
                </a:tc>
                <a:tc>
                  <a:txBody>
                    <a:bodyPr/>
                    <a:lstStyle/>
                    <a:p>
                      <a:pPr>
                        <a:spcAft>
                          <a:spcPts val="0"/>
                        </a:spcAft>
                      </a:pPr>
                      <a:endParaRPr lang="tr-TR" sz="1000" dirty="0" smtClean="0">
                        <a:effectLst/>
                      </a:endParaRPr>
                    </a:p>
                    <a:p>
                      <a:pPr>
                        <a:spcAft>
                          <a:spcPts val="0"/>
                        </a:spcAft>
                      </a:pPr>
                      <a:r>
                        <a:rPr lang="tr-TR" sz="1000" dirty="0" smtClean="0">
                          <a:effectLst/>
                        </a:rPr>
                        <a:t>7 </a:t>
                      </a:r>
                      <a:r>
                        <a:rPr lang="tr-TR" sz="1000" dirty="0">
                          <a:effectLst/>
                        </a:rPr>
                        <a:t>Kasım 2022 </a:t>
                      </a:r>
                      <a:endParaRPr lang="en-US" sz="1100" dirty="0">
                        <a:effectLst/>
                      </a:endParaRPr>
                    </a:p>
                    <a:p>
                      <a:pPr>
                        <a:spcAft>
                          <a:spcPts val="0"/>
                        </a:spcAft>
                      </a:pPr>
                      <a:r>
                        <a:rPr lang="tr-TR" sz="1000" dirty="0">
                          <a:effectLst/>
                        </a:rPr>
                        <a:t>20 Kasım 2022</a:t>
                      </a:r>
                      <a:endParaRPr lang="en-US" sz="1100" dirty="0">
                        <a:effectLst/>
                        <a:latin typeface="Carlito"/>
                        <a:ea typeface="Carlito"/>
                        <a:cs typeface="Carlito"/>
                      </a:endParaRPr>
                    </a:p>
                  </a:txBody>
                  <a:tcPr marL="68580" marR="68580" marT="0" marB="0"/>
                </a:tc>
                <a:tc>
                  <a:txBody>
                    <a:bodyPr/>
                    <a:lstStyle/>
                    <a:p>
                      <a:pPr>
                        <a:spcAft>
                          <a:spcPts val="0"/>
                        </a:spcAft>
                      </a:pPr>
                      <a:endParaRPr lang="tr-TR" sz="1000" dirty="0" smtClean="0">
                        <a:effectLst/>
                      </a:endParaRPr>
                    </a:p>
                    <a:p>
                      <a:pPr>
                        <a:spcAft>
                          <a:spcPts val="0"/>
                        </a:spcAft>
                      </a:pPr>
                      <a:r>
                        <a:rPr lang="tr-TR" sz="1000" dirty="0" smtClean="0">
                          <a:effectLst/>
                        </a:rPr>
                        <a:t>Başvuru </a:t>
                      </a:r>
                      <a:r>
                        <a:rPr lang="tr-TR" sz="1000" dirty="0">
                          <a:effectLst/>
                        </a:rPr>
                        <a:t>Şekli ve </a:t>
                      </a:r>
                      <a:endParaRPr lang="en-US" sz="1100" dirty="0">
                        <a:effectLst/>
                      </a:endParaRPr>
                    </a:p>
                    <a:p>
                      <a:pPr>
                        <a:spcAft>
                          <a:spcPts val="0"/>
                        </a:spcAft>
                      </a:pPr>
                      <a:r>
                        <a:rPr lang="tr-TR" sz="1000" dirty="0">
                          <a:effectLst/>
                        </a:rPr>
                        <a:t>Başvuru Linki</a:t>
                      </a:r>
                      <a:endParaRPr lang="en-US" sz="1100" dirty="0">
                        <a:effectLst/>
                        <a:latin typeface="Carlito"/>
                        <a:ea typeface="Carlito"/>
                        <a:cs typeface="Carlito"/>
                      </a:endParaRPr>
                    </a:p>
                  </a:txBody>
                  <a:tcPr marL="68580" marR="68580" marT="0" marB="0"/>
                </a:tc>
                <a:tc>
                  <a:txBody>
                    <a:bodyPr/>
                    <a:lstStyle/>
                    <a:p>
                      <a:pPr>
                        <a:spcAft>
                          <a:spcPts val="0"/>
                        </a:spcAft>
                      </a:pPr>
                      <a:r>
                        <a:rPr lang="tr-TR" sz="1000" dirty="0">
                          <a:effectLst/>
                        </a:rPr>
                        <a:t>Online </a:t>
                      </a:r>
                      <a:endParaRPr lang="tr-TR" sz="1000" dirty="0" smtClean="0">
                        <a:effectLst/>
                      </a:endParaRPr>
                    </a:p>
                    <a:p>
                      <a:pPr>
                        <a:spcAft>
                          <a:spcPts val="0"/>
                        </a:spcAft>
                      </a:pPr>
                      <a:r>
                        <a:rPr lang="tr-TR" sz="1000" dirty="0" smtClean="0">
                          <a:effectLst/>
                        </a:rPr>
                        <a:t>Her </a:t>
                      </a:r>
                      <a:r>
                        <a:rPr lang="tr-TR" sz="1000" dirty="0">
                          <a:effectLst/>
                        </a:rPr>
                        <a:t>iki link üzerinden de başvuru yapılması şarttır. Sadece birinden başvuru yapılması durumunda başvuru geçersiz sayılacaktır. </a:t>
                      </a:r>
                      <a:endParaRPr lang="en-US" sz="1100" dirty="0">
                        <a:effectLst/>
                      </a:endParaRPr>
                    </a:p>
                    <a:p>
                      <a:pPr>
                        <a:spcAft>
                          <a:spcPts val="0"/>
                        </a:spcAft>
                      </a:pPr>
                      <a:r>
                        <a:rPr lang="tr-TR" sz="1000" u="sng" dirty="0">
                          <a:effectLst/>
                          <a:hlinkClick r:id="rId5"/>
                        </a:rPr>
                        <a:t>http://www.ytuerasmus.yildiz.edu.tr</a:t>
                      </a:r>
                      <a:endParaRPr lang="en-US" sz="1100" dirty="0">
                        <a:effectLst/>
                      </a:endParaRPr>
                    </a:p>
                    <a:p>
                      <a:pPr>
                        <a:spcAft>
                          <a:spcPts val="0"/>
                        </a:spcAft>
                      </a:pPr>
                      <a:r>
                        <a:rPr lang="tr-TR" sz="1000" u="sng" dirty="0">
                          <a:effectLst/>
                          <a:hlinkClick r:id="rId3"/>
                        </a:rPr>
                        <a:t>https://erasmusbasvuru.ua.gov.tr/giris?returnUrl=%2F</a:t>
                      </a:r>
                      <a:r>
                        <a:rPr lang="tr-TR" sz="1000" dirty="0">
                          <a:effectLst/>
                        </a:rPr>
                        <a:t> </a:t>
                      </a:r>
                      <a:endParaRPr lang="en-US" sz="1100" dirty="0">
                        <a:effectLst/>
                        <a:latin typeface="Carlito"/>
                        <a:ea typeface="Carlito"/>
                        <a:cs typeface="Carlito"/>
                      </a:endParaRPr>
                    </a:p>
                  </a:txBody>
                  <a:tcPr marL="68580" marR="68580" marT="0" marB="0"/>
                </a:tc>
                <a:extLst>
                  <a:ext uri="{0D108BD9-81ED-4DB2-BD59-A6C34878D82A}">
                    <a16:rowId xmlns:a16="http://schemas.microsoft.com/office/drawing/2014/main" val="2538646570"/>
                  </a:ext>
                </a:extLst>
              </a:tr>
            </a:tbl>
          </a:graphicData>
        </a:graphic>
      </p:graphicFrame>
      <p:sp>
        <p:nvSpPr>
          <p:cNvPr id="15"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
        <p:nvSpPr>
          <p:cNvPr id="21" name="object 4"/>
          <p:cNvSpPr>
            <a:spLocks noGrp="1"/>
          </p:cNvSpPr>
          <p:nvPr>
            <p:ph sz="half" idx="2"/>
          </p:nvPr>
        </p:nvSpPr>
        <p:spPr>
          <a:prstGeom prst="rect">
            <a:avLst/>
          </a:prstGeom>
          <a:blipFill>
            <a:blip r:embed="rId6" cstate="print"/>
            <a:stretch>
              <a:fillRect/>
            </a:stretch>
          </a:blipFill>
        </p:spPr>
        <p:txBody>
          <a:bodyPr wrap="square" lIns="0" tIns="0" rIns="0" bIns="0" rtlCol="0"/>
          <a:lstStyle/>
          <a:p>
            <a:endParaRPr lang="en-US" dirty="0"/>
          </a:p>
        </p:txBody>
      </p:sp>
      <p:sp>
        <p:nvSpPr>
          <p:cNvPr id="5" name="Oval 4"/>
          <p:cNvSpPr/>
          <p:nvPr/>
        </p:nvSpPr>
        <p:spPr>
          <a:xfrm>
            <a:off x="2892669" y="4883831"/>
            <a:ext cx="1195754" cy="883856"/>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pic>
        <p:nvPicPr>
          <p:cNvPr id="9" name="İçerik Yer Tutucusu 8"/>
          <p:cNvPicPr>
            <a:picLocks noGrp="1" noChangeAspect="1"/>
          </p:cNvPicPr>
          <p:nvPr>
            <p:ph sz="quarter" idx="4"/>
          </p:nvPr>
        </p:nvPicPr>
        <p:blipFill>
          <a:blip r:embed="rId7"/>
          <a:stretch>
            <a:fillRect/>
          </a:stretch>
        </p:blipFill>
        <p:spPr>
          <a:xfrm>
            <a:off x="6218238" y="2654489"/>
            <a:ext cx="4937125" cy="3142872"/>
          </a:xfrm>
          <a:prstGeom prst="rect">
            <a:avLst/>
          </a:prstGeom>
        </p:spPr>
      </p:pic>
      <p:sp>
        <p:nvSpPr>
          <p:cNvPr id="22" name="Oval 21"/>
          <p:cNvSpPr/>
          <p:nvPr/>
        </p:nvSpPr>
        <p:spPr>
          <a:xfrm>
            <a:off x="6295292" y="4883831"/>
            <a:ext cx="1620716" cy="913530"/>
          </a:xfrm>
          <a:prstGeom prst="ellipse">
            <a:avLst/>
          </a:prstGeom>
          <a:no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en-US"/>
          </a:p>
        </p:txBody>
      </p:sp>
    </p:spTree>
    <p:extLst>
      <p:ext uri="{BB962C8B-B14F-4D97-AF65-F5344CB8AC3E}">
        <p14:creationId xmlns:p14="http://schemas.microsoft.com/office/powerpoint/2010/main" val="3166822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792585"/>
          </a:xfrm>
        </p:spPr>
        <p:txBody>
          <a:bodyPr>
            <a:normAutofit/>
          </a:bodyPr>
          <a:lstStyle/>
          <a:p>
            <a:r>
              <a:rPr lang="tr-TR" sz="3200" dirty="0"/>
              <a:t>ICM-Süreç Takvimi</a:t>
            </a:r>
            <a:r>
              <a:rPr lang="tr-TR" dirty="0"/>
              <a:t/>
            </a:r>
            <a:br>
              <a:rPr lang="tr-TR" dirty="0"/>
            </a:br>
            <a:endParaRPr lang="tr-TR" sz="1800" dirty="0"/>
          </a:p>
        </p:txBody>
      </p:sp>
      <p:pic>
        <p:nvPicPr>
          <p:cNvPr id="7" name="Picture 4" descr="Image result for erasmu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7238" y="212267"/>
            <a:ext cx="2564423" cy="73250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p:cNvGraphicFramePr>
            <a:graphicFrameLocks noGrp="1"/>
          </p:cNvGraphicFramePr>
          <p:nvPr>
            <p:extLst>
              <p:ext uri="{D42A27DB-BD31-4B8C-83A1-F6EECF244321}">
                <p14:modId xmlns:p14="http://schemas.microsoft.com/office/powerpoint/2010/main" val="3054449153"/>
              </p:ext>
            </p:extLst>
          </p:nvPr>
        </p:nvGraphicFramePr>
        <p:xfrm>
          <a:off x="861645" y="1261017"/>
          <a:ext cx="10884877" cy="4878724"/>
        </p:xfrm>
        <a:graphic>
          <a:graphicData uri="http://schemas.openxmlformats.org/drawingml/2006/table">
            <a:tbl>
              <a:tblPr>
                <a:tableStyleId>{5C22544A-7EE6-4342-B048-85BDC9FD1C3A}</a:tableStyleId>
              </a:tblPr>
              <a:tblGrid>
                <a:gridCol w="2276002">
                  <a:extLst>
                    <a:ext uri="{9D8B030D-6E8A-4147-A177-3AD203B41FA5}">
                      <a16:colId xmlns:a16="http://schemas.microsoft.com/office/drawing/2014/main" val="3148695960"/>
                    </a:ext>
                  </a:extLst>
                </a:gridCol>
                <a:gridCol w="1317812">
                  <a:extLst>
                    <a:ext uri="{9D8B030D-6E8A-4147-A177-3AD203B41FA5}">
                      <a16:colId xmlns:a16="http://schemas.microsoft.com/office/drawing/2014/main" val="247351333"/>
                    </a:ext>
                  </a:extLst>
                </a:gridCol>
                <a:gridCol w="7291063">
                  <a:extLst>
                    <a:ext uri="{9D8B030D-6E8A-4147-A177-3AD203B41FA5}">
                      <a16:colId xmlns:a16="http://schemas.microsoft.com/office/drawing/2014/main" val="3034266036"/>
                    </a:ext>
                  </a:extLst>
                </a:gridCol>
              </a:tblGrid>
              <a:tr h="315174">
                <a:tc gridSpan="3">
                  <a:txBody>
                    <a:bodyPr/>
                    <a:lstStyle/>
                    <a:p>
                      <a:pPr algn="ctr" fontAlgn="t"/>
                      <a:r>
                        <a:rPr lang="en-US" sz="1000" b="1" u="none" strike="noStrike" dirty="0">
                          <a:effectLst/>
                        </a:rPr>
                        <a:t>2022-2023 </a:t>
                      </a:r>
                      <a:r>
                        <a:rPr lang="en-US" sz="1000" b="1" u="none" strike="noStrike" dirty="0" err="1">
                          <a:effectLst/>
                        </a:rPr>
                        <a:t>Akademik</a:t>
                      </a:r>
                      <a:r>
                        <a:rPr lang="en-US" sz="1000" b="1" u="none" strike="noStrike" dirty="0">
                          <a:effectLst/>
                        </a:rPr>
                        <a:t> </a:t>
                      </a:r>
                      <a:r>
                        <a:rPr lang="en-US" sz="1000" b="1" u="none" strike="noStrike" dirty="0" err="1">
                          <a:effectLst/>
                        </a:rPr>
                        <a:t>Yılı</a:t>
                      </a:r>
                      <a:r>
                        <a:rPr lang="en-US" sz="1000" b="1" u="none" strike="noStrike" dirty="0">
                          <a:effectLst/>
                        </a:rPr>
                        <a:t> (</a:t>
                      </a:r>
                      <a:r>
                        <a:rPr lang="en-US" sz="1000" b="1" u="none" strike="noStrike" dirty="0" err="1">
                          <a:effectLst/>
                        </a:rPr>
                        <a:t>Bahar</a:t>
                      </a:r>
                      <a:r>
                        <a:rPr lang="en-US" sz="1000" b="1" u="none" strike="noStrike" dirty="0">
                          <a:effectLst/>
                        </a:rPr>
                        <a:t> </a:t>
                      </a:r>
                      <a:r>
                        <a:rPr lang="en-US" sz="1000" b="1" u="none" strike="noStrike" dirty="0" err="1">
                          <a:effectLst/>
                        </a:rPr>
                        <a:t>Dönemi</a:t>
                      </a:r>
                      <a:r>
                        <a:rPr lang="en-US" sz="1000" b="1" u="none" strike="noStrike" dirty="0">
                          <a:effectLst/>
                        </a:rPr>
                        <a:t>)  Erasmus+ International Credit Mobility-ICM (KA-107)- Erasmus+ </a:t>
                      </a:r>
                      <a:r>
                        <a:rPr lang="en-US" sz="1000" b="1" u="none" strike="noStrike" dirty="0" err="1">
                          <a:effectLst/>
                        </a:rPr>
                        <a:t>Uluslararası</a:t>
                      </a:r>
                      <a:r>
                        <a:rPr lang="en-US" sz="1000" b="1" u="none" strike="noStrike" dirty="0">
                          <a:effectLst/>
                        </a:rPr>
                        <a:t> </a:t>
                      </a:r>
                      <a:r>
                        <a:rPr lang="en-US" sz="1000" b="1" u="none" strike="noStrike" dirty="0" err="1">
                          <a:effectLst/>
                        </a:rPr>
                        <a:t>Kredi</a:t>
                      </a:r>
                      <a:r>
                        <a:rPr lang="en-US" sz="1000" b="1" u="none" strike="noStrike" dirty="0">
                          <a:effectLst/>
                        </a:rPr>
                        <a:t> </a:t>
                      </a:r>
                      <a:r>
                        <a:rPr lang="en-US" sz="1000" b="1" u="none" strike="noStrike" dirty="0" err="1">
                          <a:effectLst/>
                        </a:rPr>
                        <a:t>Hareketliliği</a:t>
                      </a:r>
                      <a:r>
                        <a:rPr lang="en-US" sz="1000" b="1" u="none" strike="noStrike" dirty="0">
                          <a:effectLst/>
                        </a:rPr>
                        <a:t> (KA-107) </a:t>
                      </a:r>
                      <a:r>
                        <a:rPr lang="en-US" sz="1000" b="1" u="none" strike="noStrike" dirty="0" err="1">
                          <a:effectLst/>
                        </a:rPr>
                        <a:t>Öğrenci</a:t>
                      </a:r>
                      <a:r>
                        <a:rPr lang="en-US" sz="1000" b="1" u="none" strike="noStrike" dirty="0">
                          <a:effectLst/>
                        </a:rPr>
                        <a:t> </a:t>
                      </a:r>
                      <a:r>
                        <a:rPr lang="en-US" sz="1000" b="1" u="none" strike="noStrike" dirty="0" err="1">
                          <a:effectLst/>
                        </a:rPr>
                        <a:t>Hareketliliği</a:t>
                      </a:r>
                      <a:r>
                        <a:rPr lang="en-US" sz="1000" b="1" u="none" strike="noStrike" dirty="0">
                          <a:effectLst/>
                        </a:rPr>
                        <a:t> </a:t>
                      </a:r>
                      <a:r>
                        <a:rPr lang="en-US" sz="1000" b="1" u="none" strike="noStrike" dirty="0" err="1">
                          <a:effectLst/>
                        </a:rPr>
                        <a:t>Öğrenim</a:t>
                      </a:r>
                      <a:r>
                        <a:rPr lang="en-US" sz="1000" b="1" u="none" strike="noStrike" dirty="0">
                          <a:effectLst/>
                        </a:rPr>
                        <a:t> </a:t>
                      </a:r>
                      <a:r>
                        <a:rPr lang="en-US" sz="1000" b="1" u="none" strike="noStrike" dirty="0" err="1">
                          <a:effectLst/>
                        </a:rPr>
                        <a:t>Faaliyeti</a:t>
                      </a:r>
                      <a:r>
                        <a:rPr lang="en-US" sz="1000" b="1" u="none" strike="noStrike" dirty="0">
                          <a:effectLst/>
                        </a:rPr>
                        <a:t> </a:t>
                      </a:r>
                      <a:r>
                        <a:rPr lang="en-US" sz="1000" b="1" u="none" strike="noStrike" dirty="0" err="1">
                          <a:effectLst/>
                        </a:rPr>
                        <a:t>Başvuru</a:t>
                      </a:r>
                      <a:r>
                        <a:rPr lang="en-US" sz="1000" b="1" u="none" strike="noStrike" dirty="0">
                          <a:effectLst/>
                        </a:rPr>
                        <a:t> </a:t>
                      </a:r>
                      <a:r>
                        <a:rPr lang="en-US" sz="1000" b="1" u="none" strike="noStrike" dirty="0" err="1">
                          <a:effectLst/>
                        </a:rPr>
                        <a:t>Süreç</a:t>
                      </a:r>
                      <a:r>
                        <a:rPr lang="en-US" sz="1000" b="1" u="none" strike="noStrike" dirty="0">
                          <a:effectLst/>
                        </a:rPr>
                        <a:t> </a:t>
                      </a:r>
                      <a:r>
                        <a:rPr lang="en-US" sz="1000" b="1" u="none" strike="noStrike" dirty="0" err="1">
                          <a:effectLst/>
                        </a:rPr>
                        <a:t>Takvimi</a:t>
                      </a:r>
                      <a:r>
                        <a:rPr lang="en-US" sz="1000" b="1" u="none" strike="noStrike" dirty="0">
                          <a:effectLst/>
                        </a:rPr>
                        <a:t>                                                                                  </a:t>
                      </a:r>
                      <a:r>
                        <a:rPr lang="en-US" sz="1000" b="1" u="none" strike="noStrike" dirty="0" err="1">
                          <a:effectLst/>
                        </a:rPr>
                        <a:t>Proje</a:t>
                      </a:r>
                      <a:r>
                        <a:rPr lang="en-US" sz="1000" b="1" u="none" strike="noStrike" dirty="0">
                          <a:effectLst/>
                        </a:rPr>
                        <a:t> </a:t>
                      </a:r>
                      <a:r>
                        <a:rPr lang="en-US" sz="1000" b="1" u="none" strike="noStrike" dirty="0" err="1">
                          <a:effectLst/>
                        </a:rPr>
                        <a:t>numarası</a:t>
                      </a:r>
                      <a:r>
                        <a:rPr lang="en-US" sz="1000" b="1" u="none" strike="noStrike" dirty="0">
                          <a:effectLst/>
                        </a:rPr>
                        <a:t>: 2020-1-KA107-087291</a:t>
                      </a:r>
                      <a:endParaRPr lang="en-US" sz="1000" b="1" i="0" u="none" strike="noStrike" dirty="0">
                        <a:solidFill>
                          <a:srgbClr val="000000"/>
                        </a:solidFill>
                        <a:effectLst/>
                        <a:latin typeface="Times New Roman" panose="02020603050405020304" pitchFamily="18" charset="0"/>
                      </a:endParaRPr>
                    </a:p>
                  </a:txBody>
                  <a:tcPr marL="0" marR="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19324401"/>
                  </a:ext>
                </a:extLst>
              </a:tr>
              <a:tr h="369495">
                <a:tc>
                  <a:txBody>
                    <a:bodyPr/>
                    <a:lstStyle/>
                    <a:p>
                      <a:pPr algn="l" fontAlgn="ctr"/>
                      <a:r>
                        <a:rPr lang="en-US" sz="1000" u="none" strike="noStrike">
                          <a:effectLst/>
                        </a:rPr>
                        <a:t>Online başvuru</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7 Kasım - 20 Kasım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Erasmus+ Program Birimi web sayfasında ve Türkiye Ulusal Ajansı web sayfasında yayınlanan Çağrı Metni ve Başvuru Kılavuzu doğrultusunda başvurular online olarak hem YTÜ Erasmus Otomasyon Sisteminden hemde Türkiye Ulusal Ajansı Online Sisteminden alınacaktır. Her iki platforma da başvuru yapılması zorunludur. </a:t>
                      </a:r>
                      <a:br>
                        <a:rPr lang="en-US" sz="1000" u="none" strike="noStrike">
                          <a:effectLst/>
                        </a:rPr>
                      </a:br>
                      <a:r>
                        <a:rPr lang="en-US" sz="1000" u="none" strike="noStrike">
                          <a:effectLst/>
                        </a:rPr>
                        <a:t>Başvuru sistemi  7 Kasım 2022 saat 10:00'da açılacak 20 Kasım 2022 saat 16:00'da kapanacaktır.</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625994454"/>
                  </a:ext>
                </a:extLst>
              </a:tr>
              <a:tr h="466187">
                <a:tc>
                  <a:txBody>
                    <a:bodyPr/>
                    <a:lstStyle/>
                    <a:p>
                      <a:pPr algn="l" fontAlgn="ctr"/>
                      <a:r>
                        <a:rPr lang="en-US" sz="1000" u="none" strike="noStrike">
                          <a:effectLst/>
                        </a:rPr>
                        <a:t>AGNO'ların öğrenci otomasyon sistemlerinden OBS çekilmesi</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21 Kasım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Erasmus+ Program Birimi tarafından AGNO'lar merkezi öğrenci işleri sisteminden otomatik olarak çekilecektir. Bu tarihte minimum AGNO kriterini sağlayamayan adayların başvurusu reddedilecektir. </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021256635"/>
                  </a:ext>
                </a:extLst>
              </a:tr>
              <a:tr h="414387">
                <a:tc>
                  <a:txBody>
                    <a:bodyPr/>
                    <a:lstStyle/>
                    <a:p>
                      <a:pPr algn="l" fontAlgn="ctr"/>
                      <a:r>
                        <a:rPr lang="en-US" sz="1000" u="none" strike="noStrike">
                          <a:effectLst/>
                        </a:rPr>
                        <a:t>Yabancı dil sınav sonuçlarının kontrolü</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22-23 Kasım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dirty="0" err="1">
                          <a:effectLst/>
                        </a:rPr>
                        <a:t>Çağrı</a:t>
                      </a:r>
                      <a:r>
                        <a:rPr lang="en-US" sz="1000" u="none" strike="noStrike" dirty="0">
                          <a:effectLst/>
                        </a:rPr>
                        <a:t> </a:t>
                      </a:r>
                      <a:r>
                        <a:rPr lang="en-US" sz="1000" u="none" strike="noStrike" dirty="0" err="1">
                          <a:effectLst/>
                        </a:rPr>
                        <a:t>metninde</a:t>
                      </a:r>
                      <a:r>
                        <a:rPr lang="en-US" sz="1000" u="none" strike="noStrike" dirty="0">
                          <a:effectLst/>
                        </a:rPr>
                        <a:t> </a:t>
                      </a:r>
                      <a:r>
                        <a:rPr lang="en-US" sz="1000" u="none" strike="noStrike" dirty="0" err="1">
                          <a:effectLst/>
                        </a:rPr>
                        <a:t>belirtilen</a:t>
                      </a:r>
                      <a:r>
                        <a:rPr lang="en-US" sz="1000" u="none" strike="noStrike" dirty="0">
                          <a:effectLst/>
                        </a:rPr>
                        <a:t> </a:t>
                      </a:r>
                      <a:r>
                        <a:rPr lang="en-US" sz="1000" u="none" strike="noStrike" dirty="0" err="1">
                          <a:effectLst/>
                        </a:rPr>
                        <a:t>yabancı</a:t>
                      </a:r>
                      <a:r>
                        <a:rPr lang="en-US" sz="1000" u="none" strike="noStrike" dirty="0">
                          <a:effectLst/>
                        </a:rPr>
                        <a:t> </a:t>
                      </a:r>
                      <a:r>
                        <a:rPr lang="en-US" sz="1000" u="none" strike="noStrike" dirty="0" err="1">
                          <a:effectLst/>
                        </a:rPr>
                        <a:t>dil</a:t>
                      </a:r>
                      <a:r>
                        <a:rPr lang="en-US" sz="1000" u="none" strike="noStrike" dirty="0">
                          <a:effectLst/>
                        </a:rPr>
                        <a:t> </a:t>
                      </a:r>
                      <a:r>
                        <a:rPr lang="en-US" sz="1000" u="none" strike="noStrike" dirty="0" err="1">
                          <a:effectLst/>
                        </a:rPr>
                        <a:t>yeterliliğini</a:t>
                      </a:r>
                      <a:r>
                        <a:rPr lang="en-US" sz="1000" u="none" strike="noStrike" dirty="0">
                          <a:effectLst/>
                        </a:rPr>
                        <a:t> </a:t>
                      </a:r>
                      <a:r>
                        <a:rPr lang="en-US" sz="1000" u="none" strike="noStrike" dirty="0" err="1">
                          <a:effectLst/>
                        </a:rPr>
                        <a:t>gösteren</a:t>
                      </a:r>
                      <a:r>
                        <a:rPr lang="en-US" sz="1000" u="none" strike="noStrike" dirty="0">
                          <a:effectLst/>
                        </a:rPr>
                        <a:t> </a:t>
                      </a:r>
                      <a:r>
                        <a:rPr lang="en-US" sz="1000" u="none" strike="noStrike" dirty="0" err="1">
                          <a:effectLst/>
                        </a:rPr>
                        <a:t>belgelerden</a:t>
                      </a:r>
                      <a:r>
                        <a:rPr lang="en-US" sz="1000" u="none" strike="noStrike" dirty="0">
                          <a:effectLst/>
                        </a:rPr>
                        <a:t> </a:t>
                      </a:r>
                      <a:r>
                        <a:rPr lang="en-US" sz="1000" u="none" strike="noStrike" dirty="0" err="1">
                          <a:effectLst/>
                        </a:rPr>
                        <a:t>herhangi</a:t>
                      </a:r>
                      <a:r>
                        <a:rPr lang="en-US" sz="1000" u="none" strike="noStrike" dirty="0">
                          <a:effectLst/>
                        </a:rPr>
                        <a:t> </a:t>
                      </a:r>
                      <a:r>
                        <a:rPr lang="en-US" sz="1000" u="none" strike="noStrike" dirty="0" err="1">
                          <a:effectLst/>
                        </a:rPr>
                        <a:t>birini</a:t>
                      </a:r>
                      <a:r>
                        <a:rPr lang="en-US" sz="1000" u="none" strike="noStrike" dirty="0">
                          <a:effectLst/>
                        </a:rPr>
                        <a:t> </a:t>
                      </a:r>
                      <a:r>
                        <a:rPr lang="en-US" sz="1000" u="none" strike="noStrike" dirty="0" err="1">
                          <a:effectLst/>
                        </a:rPr>
                        <a:t>yüklemiş</a:t>
                      </a:r>
                      <a:r>
                        <a:rPr lang="en-US" sz="1000" u="none" strike="noStrike" dirty="0">
                          <a:effectLst/>
                        </a:rPr>
                        <a:t> </a:t>
                      </a:r>
                      <a:r>
                        <a:rPr lang="en-US" sz="1000" u="none" strike="noStrike" dirty="0" err="1">
                          <a:effectLst/>
                        </a:rPr>
                        <a:t>adayların</a:t>
                      </a:r>
                      <a:r>
                        <a:rPr lang="en-US" sz="1000" u="none" strike="noStrike" dirty="0">
                          <a:effectLst/>
                        </a:rPr>
                        <a:t> </a:t>
                      </a:r>
                      <a:r>
                        <a:rPr lang="en-US" sz="1000" u="none" strike="noStrike" dirty="0" err="1">
                          <a:effectLst/>
                        </a:rPr>
                        <a:t>belge</a:t>
                      </a:r>
                      <a:r>
                        <a:rPr lang="en-US" sz="1000" u="none" strike="noStrike" dirty="0">
                          <a:effectLst/>
                        </a:rPr>
                        <a:t> </a:t>
                      </a:r>
                      <a:r>
                        <a:rPr lang="en-US" sz="1000" u="none" strike="noStrike" dirty="0" err="1">
                          <a:effectLst/>
                        </a:rPr>
                        <a:t>kontrolleri</a:t>
                      </a:r>
                      <a:r>
                        <a:rPr lang="en-US" sz="1000" u="none" strike="noStrike" dirty="0">
                          <a:effectLst/>
                        </a:rPr>
                        <a:t> </a:t>
                      </a:r>
                      <a:r>
                        <a:rPr lang="en-US" sz="1000" u="none" strike="noStrike" dirty="0" err="1">
                          <a:effectLst/>
                        </a:rPr>
                        <a:t>yapılacaktır</a:t>
                      </a:r>
                      <a:r>
                        <a:rPr lang="en-US" sz="1000" u="none" strike="noStrike" dirty="0">
                          <a:effectLst/>
                        </a:rPr>
                        <a:t>. Her </a:t>
                      </a:r>
                      <a:r>
                        <a:rPr lang="en-US" sz="1000" u="none" strike="noStrike" dirty="0" err="1">
                          <a:effectLst/>
                        </a:rPr>
                        <a:t>hangi</a:t>
                      </a:r>
                      <a:r>
                        <a:rPr lang="en-US" sz="1000" u="none" strike="noStrike" dirty="0">
                          <a:effectLst/>
                        </a:rPr>
                        <a:t> </a:t>
                      </a:r>
                      <a:r>
                        <a:rPr lang="en-US" sz="1000" u="none" strike="noStrike" dirty="0" err="1">
                          <a:effectLst/>
                        </a:rPr>
                        <a:t>bir</a:t>
                      </a:r>
                      <a:r>
                        <a:rPr lang="en-US" sz="1000" u="none" strike="noStrike" dirty="0">
                          <a:effectLst/>
                        </a:rPr>
                        <a:t> </a:t>
                      </a:r>
                      <a:r>
                        <a:rPr lang="en-US" sz="1000" u="none" strike="noStrike" dirty="0" err="1">
                          <a:effectLst/>
                        </a:rPr>
                        <a:t>belge</a:t>
                      </a:r>
                      <a:r>
                        <a:rPr lang="en-US" sz="1000" u="none" strike="noStrike" dirty="0">
                          <a:effectLst/>
                        </a:rPr>
                        <a:t> </a:t>
                      </a:r>
                      <a:r>
                        <a:rPr lang="en-US" sz="1000" u="none" strike="noStrike" dirty="0" err="1">
                          <a:effectLst/>
                        </a:rPr>
                        <a:t>yüklememiş</a:t>
                      </a:r>
                      <a:r>
                        <a:rPr lang="en-US" sz="1000" u="none" strike="noStrike" dirty="0">
                          <a:effectLst/>
                        </a:rPr>
                        <a:t> </a:t>
                      </a:r>
                      <a:r>
                        <a:rPr lang="en-US" sz="1000" u="none" strike="noStrike" dirty="0" err="1">
                          <a:effectLst/>
                        </a:rPr>
                        <a:t>veya</a:t>
                      </a:r>
                      <a:r>
                        <a:rPr lang="en-US" sz="1000" u="none" strike="noStrike" dirty="0">
                          <a:effectLst/>
                        </a:rPr>
                        <a:t> </a:t>
                      </a:r>
                      <a:r>
                        <a:rPr lang="en-US" sz="1000" u="none" strike="noStrike" dirty="0" err="1">
                          <a:effectLst/>
                        </a:rPr>
                        <a:t>yüklediği</a:t>
                      </a:r>
                      <a:r>
                        <a:rPr lang="en-US" sz="1000" u="none" strike="noStrike" dirty="0">
                          <a:effectLst/>
                        </a:rPr>
                        <a:t> </a:t>
                      </a:r>
                      <a:r>
                        <a:rPr lang="en-US" sz="1000" u="none" strike="noStrike" dirty="0" err="1">
                          <a:effectLst/>
                        </a:rPr>
                        <a:t>sınav</a:t>
                      </a:r>
                      <a:r>
                        <a:rPr lang="en-US" sz="1000" u="none" strike="noStrike" dirty="0">
                          <a:effectLst/>
                        </a:rPr>
                        <a:t> </a:t>
                      </a:r>
                      <a:r>
                        <a:rPr lang="en-US" sz="1000" u="none" strike="noStrike" dirty="0" err="1">
                          <a:effectLst/>
                        </a:rPr>
                        <a:t>sonucunun</a:t>
                      </a:r>
                      <a:r>
                        <a:rPr lang="en-US" sz="1000" u="none" strike="noStrike" dirty="0">
                          <a:effectLst/>
                        </a:rPr>
                        <a:t> </a:t>
                      </a:r>
                      <a:r>
                        <a:rPr lang="en-US" sz="1000" u="none" strike="noStrike" dirty="0" err="1">
                          <a:effectLst/>
                        </a:rPr>
                        <a:t>tarihi</a:t>
                      </a:r>
                      <a:r>
                        <a:rPr lang="en-US" sz="1000" u="none" strike="noStrike" dirty="0">
                          <a:effectLst/>
                        </a:rPr>
                        <a:t> </a:t>
                      </a:r>
                      <a:r>
                        <a:rPr lang="en-US" sz="1000" u="none" strike="noStrike" dirty="0" err="1">
                          <a:effectLst/>
                        </a:rPr>
                        <a:t>geçmiş</a:t>
                      </a:r>
                      <a:r>
                        <a:rPr lang="en-US" sz="1000" u="none" strike="noStrike" dirty="0">
                          <a:effectLst/>
                        </a:rPr>
                        <a:t> </a:t>
                      </a:r>
                      <a:r>
                        <a:rPr lang="en-US" sz="1000" u="none" strike="noStrike" dirty="0" err="1">
                          <a:effectLst/>
                        </a:rPr>
                        <a:t>adayların</a:t>
                      </a:r>
                      <a:r>
                        <a:rPr lang="en-US" sz="1000" u="none" strike="noStrike" dirty="0">
                          <a:effectLst/>
                        </a:rPr>
                        <a:t> </a:t>
                      </a:r>
                      <a:r>
                        <a:rPr lang="en-US" sz="1000" u="none" strike="noStrike" dirty="0" err="1">
                          <a:effectLst/>
                        </a:rPr>
                        <a:t>başvurusu</a:t>
                      </a:r>
                      <a:r>
                        <a:rPr lang="en-US" sz="1000" u="none" strike="noStrike" dirty="0">
                          <a:effectLst/>
                        </a:rPr>
                        <a:t> </a:t>
                      </a:r>
                      <a:r>
                        <a:rPr lang="en-US" sz="1000" u="none" strike="noStrike" dirty="0" err="1">
                          <a:effectLst/>
                        </a:rPr>
                        <a:t>reddedilecektir</a:t>
                      </a:r>
                      <a:endParaRPr lang="en-US" sz="10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46076727"/>
                  </a:ext>
                </a:extLst>
              </a:tr>
              <a:tr h="338417">
                <a:tc>
                  <a:txBody>
                    <a:bodyPr/>
                    <a:lstStyle/>
                    <a:p>
                      <a:pPr algn="l" fontAlgn="ctr"/>
                      <a:r>
                        <a:rPr lang="en-US" sz="1000" u="none" strike="noStrike">
                          <a:effectLst/>
                        </a:rPr>
                        <a:t>Ön başvuru yapan öğrencilerin ilanı</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25 Kasım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Erasmus+ Program Birimi web sayfasında ön başvuru yapan tüm adayların bilgilerinin bulunduğu Ön Başvuru Listesi yayınlanacaktır.</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66757011"/>
                  </a:ext>
                </a:extLst>
              </a:tr>
              <a:tr h="414387">
                <a:tc>
                  <a:txBody>
                    <a:bodyPr/>
                    <a:lstStyle/>
                    <a:p>
                      <a:pPr algn="l" fontAlgn="ctr"/>
                      <a:r>
                        <a:rPr lang="fi-FI" sz="1000" u="none" strike="noStrike">
                          <a:effectLst/>
                        </a:rPr>
                        <a:t>Puan eklemeleri ve kesintilerinin kontrolü</a:t>
                      </a:r>
                      <a:endParaRPr lang="fi-FI"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28-29-30 Kasım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Çağrı metninde yer alan kriterler doğrultusunda eklenmesi gereken veya kesilmsi gereken puanların kontrolü yapılacaktır. </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2633932348"/>
                  </a:ext>
                </a:extLst>
              </a:tr>
              <a:tr h="410935">
                <a:tc>
                  <a:txBody>
                    <a:bodyPr/>
                    <a:lstStyle/>
                    <a:p>
                      <a:pPr algn="l" fontAlgn="ctr"/>
                      <a:r>
                        <a:rPr lang="en-US" sz="1000" u="none" strike="noStrike">
                          <a:effectLst/>
                        </a:rPr>
                        <a:t>Başarı puanlarının ilanı</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1 Aralık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Çağrı metninde yer alan değerlendirme kriterleri doğrultusunda puanlar hesaplanarak Erasmus+ Program Birimi web sayfasında ilan edilecektir.</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889416896"/>
                  </a:ext>
                </a:extLst>
              </a:tr>
              <a:tr h="528344">
                <a:tc>
                  <a:txBody>
                    <a:bodyPr/>
                    <a:lstStyle/>
                    <a:p>
                      <a:pPr algn="l" fontAlgn="ctr"/>
                      <a:r>
                        <a:rPr lang="en-US" sz="1000" u="none" strike="noStrike">
                          <a:effectLst/>
                        </a:rPr>
                        <a:t>Başarı puanlarına itiraz</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dirty="0">
                          <a:effectLst/>
                        </a:rPr>
                        <a:t>2-3-4 </a:t>
                      </a:r>
                      <a:r>
                        <a:rPr lang="en-US" sz="1000" u="none" strike="noStrike" dirty="0" err="1">
                          <a:effectLst/>
                        </a:rPr>
                        <a:t>Aralık</a:t>
                      </a:r>
                      <a:r>
                        <a:rPr lang="en-US" sz="1000" u="none" strike="noStrike" dirty="0">
                          <a:effectLst/>
                        </a:rPr>
                        <a:t> 2022</a:t>
                      </a:r>
                      <a:endParaRPr lang="en-US" sz="1000" b="0" i="0" u="none" strike="noStrike" dirty="0">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Çağrı metninde yer alan değerlendirme kriterleri doğrultusunda hesaplanarak Erasmus+ Program Birimi web sayfasında ilan edilen puanlarınızda hata olduğunu düşünüyorsanız; ilgili dilekçe ile Erasmus+ Programı Birimine icm@yildiz.edu.tr adresine e-posta yoluyla başvurabilirsiniz.Bununla ilgili e-posta göndermeyen adayların puanları ile ilgili hatalar daha sonra dikkate alınmayacaktır. </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426070395"/>
                  </a:ext>
                </a:extLst>
              </a:tr>
              <a:tr h="469640">
                <a:tc>
                  <a:txBody>
                    <a:bodyPr/>
                    <a:lstStyle/>
                    <a:p>
                      <a:pPr algn="l" fontAlgn="ctr"/>
                      <a:r>
                        <a:rPr lang="en-US" sz="1000" u="none" strike="noStrike">
                          <a:effectLst/>
                        </a:rPr>
                        <a:t>Anlaşmalı üniversitelere</a:t>
                      </a:r>
                      <a:br>
                        <a:rPr lang="en-US" sz="1000" u="none" strike="noStrike">
                          <a:effectLst/>
                        </a:rPr>
                      </a:br>
                      <a:r>
                        <a:rPr lang="en-US" sz="1000" u="none" strike="noStrike">
                          <a:effectLst/>
                        </a:rPr>
                        <a:t>yerleştirmelerin yapılması</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7-8 Aralık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Erasmus anlaşmamız olan üniversitlere yerleştirmeler otomasyon sistemi tarafından otomatik yapılacaktır. </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256474533"/>
                  </a:ext>
                </a:extLst>
              </a:tr>
              <a:tr h="528344">
                <a:tc>
                  <a:txBody>
                    <a:bodyPr/>
                    <a:lstStyle/>
                    <a:p>
                      <a:pPr algn="l" fontAlgn="ctr"/>
                      <a:r>
                        <a:rPr lang="en-US" sz="1000" u="none" strike="noStrike">
                          <a:effectLst/>
                        </a:rPr>
                        <a:t>Öğrenim Hareketliliği Yerleştirme listelerinin ilanı</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9 Aralık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Erasmus+ Program Birimi, başarı puanlarına göre anlaşmalı üniversitelere yerleştirilen adayların listesini web sayfasında ilan edecektir. </a:t>
                      </a:r>
                      <a:endParaRPr lang="en-US" sz="1000" b="0" i="0" u="none" strike="noStrike">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3968159574"/>
                  </a:ext>
                </a:extLst>
              </a:tr>
              <a:tr h="383309">
                <a:tc>
                  <a:txBody>
                    <a:bodyPr/>
                    <a:lstStyle/>
                    <a:p>
                      <a:pPr algn="l" fontAlgn="ctr"/>
                      <a:r>
                        <a:rPr lang="en-US" sz="1000" u="none" strike="noStrike">
                          <a:effectLst/>
                        </a:rPr>
                        <a:t>Öğrenim Hareketliliği Yerleşen öğrencilerin nominasyon işlemlerinin yapılması</a:t>
                      </a:r>
                      <a:endParaRPr lang="en-US" sz="1000" b="1"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a:effectLst/>
                        </a:rPr>
                        <a:t>12 Aralık 2022</a:t>
                      </a:r>
                      <a:endParaRPr lang="en-US" sz="1000" b="0" i="0" u="none" strike="noStrike">
                        <a:solidFill>
                          <a:srgbClr val="000000"/>
                        </a:solidFill>
                        <a:effectLst/>
                        <a:latin typeface="Times New Roman" panose="02020603050405020304" pitchFamily="18" charset="0"/>
                      </a:endParaRPr>
                    </a:p>
                  </a:txBody>
                  <a:tcPr marL="0" marR="0" marT="0" marB="0" anchor="ctr"/>
                </a:tc>
                <a:tc>
                  <a:txBody>
                    <a:bodyPr/>
                    <a:lstStyle/>
                    <a:p>
                      <a:pPr algn="l" fontAlgn="ctr"/>
                      <a:r>
                        <a:rPr lang="en-US" sz="1000" u="none" strike="noStrike" dirty="0" err="1">
                          <a:effectLst/>
                        </a:rPr>
                        <a:t>Anlaşmalı</a:t>
                      </a:r>
                      <a:r>
                        <a:rPr lang="en-US" sz="1000" u="none" strike="noStrike" dirty="0">
                          <a:effectLst/>
                        </a:rPr>
                        <a:t> </a:t>
                      </a:r>
                      <a:r>
                        <a:rPr lang="en-US" sz="1000" u="none" strike="noStrike" dirty="0" err="1">
                          <a:effectLst/>
                        </a:rPr>
                        <a:t>olduğumuz</a:t>
                      </a:r>
                      <a:r>
                        <a:rPr lang="en-US" sz="1000" u="none" strike="noStrike" dirty="0">
                          <a:effectLst/>
                        </a:rPr>
                        <a:t> </a:t>
                      </a:r>
                      <a:r>
                        <a:rPr lang="en-US" sz="1000" u="none" strike="noStrike" dirty="0" err="1">
                          <a:effectLst/>
                        </a:rPr>
                        <a:t>kurumlara</a:t>
                      </a:r>
                      <a:r>
                        <a:rPr lang="en-US" sz="1000" u="none" strike="noStrike" dirty="0">
                          <a:effectLst/>
                        </a:rPr>
                        <a:t> </a:t>
                      </a:r>
                      <a:r>
                        <a:rPr lang="en-US" sz="1000" u="none" strike="noStrike" dirty="0" err="1">
                          <a:effectLst/>
                        </a:rPr>
                        <a:t>yerleşen</a:t>
                      </a:r>
                      <a:r>
                        <a:rPr lang="en-US" sz="1000" u="none" strike="noStrike" dirty="0">
                          <a:effectLst/>
                        </a:rPr>
                        <a:t> </a:t>
                      </a:r>
                      <a:r>
                        <a:rPr lang="en-US" sz="1000" u="none" strike="noStrike" dirty="0" err="1">
                          <a:effectLst/>
                        </a:rPr>
                        <a:t>adayların</a:t>
                      </a:r>
                      <a:r>
                        <a:rPr lang="en-US" sz="1000" u="none" strike="noStrike" dirty="0">
                          <a:effectLst/>
                        </a:rPr>
                        <a:t> </a:t>
                      </a:r>
                      <a:r>
                        <a:rPr lang="en-US" sz="1000" u="none" strike="noStrike" dirty="0" err="1">
                          <a:effectLst/>
                        </a:rPr>
                        <a:t>nominasyon</a:t>
                      </a:r>
                      <a:r>
                        <a:rPr lang="en-US" sz="1000" u="none" strike="noStrike" dirty="0">
                          <a:effectLst/>
                        </a:rPr>
                        <a:t> </a:t>
                      </a:r>
                      <a:r>
                        <a:rPr lang="en-US" sz="1000" u="none" strike="noStrike" dirty="0" err="1">
                          <a:effectLst/>
                        </a:rPr>
                        <a:t>işlemleri</a:t>
                      </a:r>
                      <a:r>
                        <a:rPr lang="en-US" sz="1000" u="none" strike="noStrike" dirty="0">
                          <a:effectLst/>
                        </a:rPr>
                        <a:t> Erasmus </a:t>
                      </a:r>
                      <a:r>
                        <a:rPr lang="en-US" sz="1000" u="none" strike="noStrike" dirty="0" err="1">
                          <a:effectLst/>
                        </a:rPr>
                        <a:t>Ofisi</a:t>
                      </a:r>
                      <a:r>
                        <a:rPr lang="en-US" sz="1000" u="none" strike="noStrike" dirty="0">
                          <a:effectLst/>
                        </a:rPr>
                        <a:t> </a:t>
                      </a:r>
                      <a:r>
                        <a:rPr lang="en-US" sz="1000" u="none" strike="noStrike" dirty="0" err="1">
                          <a:effectLst/>
                        </a:rPr>
                        <a:t>tarafından</a:t>
                      </a:r>
                      <a:r>
                        <a:rPr lang="en-US" sz="1000" u="none" strike="noStrike" dirty="0">
                          <a:effectLst/>
                        </a:rPr>
                        <a:t> </a:t>
                      </a:r>
                      <a:r>
                        <a:rPr lang="en-US" sz="1000" u="none" strike="noStrike" dirty="0" err="1">
                          <a:effectLst/>
                        </a:rPr>
                        <a:t>yapılacaktır</a:t>
                      </a:r>
                      <a:r>
                        <a:rPr lang="en-US" sz="1000" u="none" strike="noStrike" dirty="0">
                          <a:effectLst/>
                        </a:rPr>
                        <a:t>. </a:t>
                      </a:r>
                      <a:endParaRPr lang="en-US" sz="1000" b="0" i="0" u="none" strike="noStrike" dirty="0">
                        <a:solidFill>
                          <a:srgbClr val="000000"/>
                        </a:solidFill>
                        <a:effectLst/>
                        <a:latin typeface="Times New Roman" panose="02020603050405020304" pitchFamily="18" charset="0"/>
                      </a:endParaRPr>
                    </a:p>
                  </a:txBody>
                  <a:tcPr marL="0" marR="0" marT="0" marB="0" anchor="ctr"/>
                </a:tc>
                <a:extLst>
                  <a:ext uri="{0D108BD9-81ED-4DB2-BD59-A6C34878D82A}">
                    <a16:rowId xmlns:a16="http://schemas.microsoft.com/office/drawing/2014/main" val="175035841"/>
                  </a:ext>
                </a:extLst>
              </a:tr>
            </a:tbl>
          </a:graphicData>
        </a:graphic>
      </p:graphicFrame>
      <p:sp>
        <p:nvSpPr>
          <p:cNvPr id="11" name="Altbilgi Yer Tutucusu 5"/>
          <p:cNvSpPr>
            <a:spLocks noGrp="1"/>
          </p:cNvSpPr>
          <p:nvPr>
            <p:ph type="ftr" sz="quarter" idx="11"/>
          </p:nvPr>
        </p:nvSpPr>
        <p:spPr>
          <a:xfrm>
            <a:off x="3686185" y="6459785"/>
            <a:ext cx="4822804" cy="365125"/>
          </a:xfrm>
        </p:spPr>
        <p:txBody>
          <a:bodyPr/>
          <a:lstStyle/>
          <a:p>
            <a:r>
              <a:rPr lang="tr-TR" dirty="0" smtClean="0"/>
              <a:t>Uluslararası ilişkiler koordinatörlüğü</a:t>
            </a:r>
          </a:p>
        </p:txBody>
      </p:sp>
    </p:spTree>
    <p:extLst>
      <p:ext uri="{BB962C8B-B14F-4D97-AF65-F5344CB8AC3E}">
        <p14:creationId xmlns:p14="http://schemas.microsoft.com/office/powerpoint/2010/main" val="273145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ctrTitle"/>
          </p:nvPr>
        </p:nvSpPr>
        <p:spPr/>
        <p:txBody>
          <a:bodyPr>
            <a:normAutofit/>
          </a:bodyPr>
          <a:lstStyle/>
          <a:p>
            <a:r>
              <a:rPr lang="tr-TR" sz="4000" b="1" cap="all" spc="200" dirty="0">
                <a:solidFill>
                  <a:srgbClr val="0070C0"/>
                </a:solidFill>
              </a:rPr>
              <a:t>Başarılı bir başvuru dönemi geçirmenizi dileriz.</a:t>
            </a:r>
            <a:br>
              <a:rPr lang="tr-TR" sz="4000" b="1" cap="all" spc="200" dirty="0">
                <a:solidFill>
                  <a:srgbClr val="0070C0"/>
                </a:solidFill>
              </a:rPr>
            </a:br>
            <a:r>
              <a:rPr lang="tr-TR" sz="4000" b="1" cap="all" spc="200" dirty="0">
                <a:solidFill>
                  <a:srgbClr val="0070C0"/>
                </a:solidFill>
              </a:rPr>
              <a:t/>
            </a:r>
            <a:br>
              <a:rPr lang="tr-TR" sz="4000" b="1" cap="all" spc="200" dirty="0">
                <a:solidFill>
                  <a:srgbClr val="0070C0"/>
                </a:solidFill>
              </a:rPr>
            </a:br>
            <a:r>
              <a:rPr lang="tr-TR" sz="4000" b="1" cap="all" spc="200" dirty="0">
                <a:solidFill>
                  <a:srgbClr val="0070C0"/>
                </a:solidFill>
              </a:rPr>
              <a:t>ERASMUS+ PROGRAMI BİRİMİ</a:t>
            </a:r>
            <a:br>
              <a:rPr lang="tr-TR" sz="4000" b="1" cap="all" spc="200" dirty="0">
                <a:solidFill>
                  <a:srgbClr val="0070C0"/>
                </a:solidFill>
              </a:rPr>
            </a:br>
            <a:endParaRPr lang="en-US" sz="4000" dirty="0"/>
          </a:p>
        </p:txBody>
      </p:sp>
      <p:sp>
        <p:nvSpPr>
          <p:cNvPr id="12" name="Alt Başlık 11"/>
          <p:cNvSpPr>
            <a:spLocks noGrp="1"/>
          </p:cNvSpPr>
          <p:nvPr>
            <p:ph type="subTitle" idx="1"/>
          </p:nvPr>
        </p:nvSpPr>
        <p:spPr/>
        <p:txBody>
          <a:bodyPr/>
          <a:lstStyle/>
          <a:p>
            <a:r>
              <a:rPr lang="tr-TR" dirty="0" smtClean="0"/>
              <a:t>İletişim Bilgileri</a:t>
            </a:r>
          </a:p>
          <a:p>
            <a:r>
              <a:rPr lang="tr-TR" dirty="0" smtClean="0">
                <a:hlinkClick r:id="rId2"/>
              </a:rPr>
              <a:t>icm@yildiz.edu.tr</a:t>
            </a:r>
            <a:endParaRPr lang="tr-TR" dirty="0" smtClean="0"/>
          </a:p>
          <a:p>
            <a:endParaRPr lang="en-US" dirty="0"/>
          </a:p>
        </p:txBody>
      </p:sp>
      <p:sp>
        <p:nvSpPr>
          <p:cNvPr id="9" name="Altbilgi Yer Tutucusu 5"/>
          <p:cNvSpPr>
            <a:spLocks noGrp="1"/>
          </p:cNvSpPr>
          <p:nvPr>
            <p:ph type="ftr" sz="quarter" idx="11"/>
          </p:nvPr>
        </p:nvSpPr>
        <p:spPr/>
        <p:txBody>
          <a:bodyPr/>
          <a:lstStyle/>
          <a:p>
            <a:r>
              <a:rPr lang="tr-TR" dirty="0" smtClean="0"/>
              <a:t>Uluslararası ilişkiler koordinatörlüğü</a:t>
            </a:r>
          </a:p>
        </p:txBody>
      </p:sp>
      <p:sp>
        <p:nvSpPr>
          <p:cNvPr id="5" name="Metin kutusu 4">
            <a:extLst>
              <a:ext uri="{FF2B5EF4-FFF2-40B4-BE49-F238E27FC236}">
                <a16:creationId xmlns:a16="http://schemas.microsoft.com/office/drawing/2014/main" id="{CBF9E090-8359-4652-B591-77724DB7821E}"/>
              </a:ext>
            </a:extLst>
          </p:cNvPr>
          <p:cNvSpPr txBox="1"/>
          <p:nvPr/>
        </p:nvSpPr>
        <p:spPr>
          <a:xfrm>
            <a:off x="11214031" y="6600863"/>
            <a:ext cx="839001" cy="307777"/>
          </a:xfrm>
          <a:prstGeom prst="rect">
            <a:avLst/>
          </a:prstGeom>
          <a:noFill/>
        </p:spPr>
        <p:txBody>
          <a:bodyPr wrap="square" rtlCol="0">
            <a:spAutoFit/>
          </a:bodyPr>
          <a:lstStyle/>
          <a:p>
            <a:r>
              <a:rPr lang="tr-TR" altLang="tr-TR" sz="1400" dirty="0" err="1" smtClean="0">
                <a:solidFill>
                  <a:schemeClr val="bg1"/>
                </a:solidFill>
                <a:latin typeface="inherit"/>
              </a:rPr>
              <a:t>ytu_iro</a:t>
            </a:r>
            <a:endParaRPr lang="tr-TR" altLang="tr-TR" sz="1400" dirty="0">
              <a:solidFill>
                <a:srgbClr val="262626"/>
              </a:solidFill>
              <a:latin typeface="inherit"/>
            </a:endParaRPr>
          </a:p>
        </p:txBody>
      </p:sp>
      <p:sp>
        <p:nvSpPr>
          <p:cNvPr id="6" name="Metin kutusu 5">
            <a:extLst>
              <a:ext uri="{FF2B5EF4-FFF2-40B4-BE49-F238E27FC236}">
                <a16:creationId xmlns:a16="http://schemas.microsoft.com/office/drawing/2014/main" id="{C4EB6394-6331-45F0-9F20-A19CD212D316}"/>
              </a:ext>
            </a:extLst>
          </p:cNvPr>
          <p:cNvSpPr txBox="1"/>
          <p:nvPr/>
        </p:nvSpPr>
        <p:spPr>
          <a:xfrm>
            <a:off x="9777046" y="6600863"/>
            <a:ext cx="990600" cy="307777"/>
          </a:xfrm>
          <a:prstGeom prst="rect">
            <a:avLst/>
          </a:prstGeom>
          <a:noFill/>
        </p:spPr>
        <p:txBody>
          <a:bodyPr wrap="square" rtlCol="0">
            <a:spAutoFit/>
          </a:bodyPr>
          <a:lstStyle/>
          <a:p>
            <a:r>
              <a:rPr lang="tr-TR" altLang="tr-TR" sz="1400" dirty="0" err="1" smtClean="0">
                <a:solidFill>
                  <a:schemeClr val="bg1"/>
                </a:solidFill>
                <a:latin typeface="inherit"/>
              </a:rPr>
              <a:t>YTU_iro</a:t>
            </a:r>
            <a:endParaRPr lang="tr-TR" altLang="tr-TR" sz="1400" dirty="0">
              <a:solidFill>
                <a:schemeClr val="bg1"/>
              </a:solidFill>
              <a:latin typeface="inherit"/>
            </a:endParaRPr>
          </a:p>
        </p:txBody>
      </p:sp>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0075" y="6485103"/>
            <a:ext cx="467538" cy="281624"/>
          </a:xfrm>
          <a:prstGeom prst="rect">
            <a:avLst/>
          </a:prstGeom>
        </p:spPr>
      </p:pic>
      <p:pic>
        <p:nvPicPr>
          <p:cNvPr id="8" name="Resim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828389" y="6413262"/>
            <a:ext cx="385642" cy="412105"/>
          </a:xfrm>
          <a:prstGeom prst="rect">
            <a:avLst/>
          </a:prstGeom>
        </p:spPr>
      </p:pic>
    </p:spTree>
    <p:extLst>
      <p:ext uri="{BB962C8B-B14F-4D97-AF65-F5344CB8AC3E}">
        <p14:creationId xmlns:p14="http://schemas.microsoft.com/office/powerpoint/2010/main" val="1535097812"/>
      </p:ext>
    </p:extLst>
  </p:cSld>
  <p:clrMapOvr>
    <a:masterClrMapping/>
  </p:clrMapOvr>
</p:sld>
</file>

<file path=ppt/theme/theme1.xml><?xml version="1.0" encoding="utf-8"?>
<a:theme xmlns:a="http://schemas.openxmlformats.org/drawingml/2006/main" name="Geçmişe bakış">
  <a:themeElements>
    <a:clrScheme name="Özel 4">
      <a:dk1>
        <a:sysClr val="windowText" lastClr="000000"/>
      </a:dk1>
      <a:lt1>
        <a:sysClr val="window" lastClr="FFFFFF"/>
      </a:lt1>
      <a:dk2>
        <a:srgbClr val="344068"/>
      </a:dk2>
      <a:lt2>
        <a:srgbClr val="D9E0E6"/>
      </a:lt2>
      <a:accent1>
        <a:srgbClr val="5E6709"/>
      </a:accent1>
      <a:accent2>
        <a:srgbClr val="103754"/>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4761</TotalTime>
  <Words>994</Words>
  <Application>Microsoft Office PowerPoint</Application>
  <PresentationFormat>Geniş ekran</PresentationFormat>
  <Paragraphs>181</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ArialMT</vt:lpstr>
      <vt:lpstr>Calibri</vt:lpstr>
      <vt:lpstr>Calibri Light</vt:lpstr>
      <vt:lpstr>Carlito</vt:lpstr>
      <vt:lpstr>inherit</vt:lpstr>
      <vt:lpstr>Times New Roman</vt:lpstr>
      <vt:lpstr>Geçmişe bakış</vt:lpstr>
      <vt:lpstr>PowerPoint Sunusu</vt:lpstr>
      <vt:lpstr>ICM Nedir?</vt:lpstr>
      <vt:lpstr>Program ülkeleri-Partner ülkeler</vt:lpstr>
      <vt:lpstr>NOTLAR</vt:lpstr>
      <vt:lpstr>Anlaşmalı Olduğumuz Üniversiteler ve bölümler</vt:lpstr>
      <vt:lpstr>Hibe miktarları</vt:lpstr>
      <vt:lpstr>Başvuru adımları </vt:lpstr>
      <vt:lpstr>ICM-Süreç Takvimi </vt:lpstr>
      <vt:lpstr>Başarılı bir başvuru dönemi geçirmenizi dileriz.  ERASMUS+ PROGRAMI BİRİMİ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Koordinatörleri Bilgilendirme Toplantısı</dc:title>
  <dc:creator>armagan bakili</dc:creator>
  <cp:lastModifiedBy>Supervisor</cp:lastModifiedBy>
  <cp:revision>65</cp:revision>
  <dcterms:created xsi:type="dcterms:W3CDTF">2016-10-02T17:41:54Z</dcterms:created>
  <dcterms:modified xsi:type="dcterms:W3CDTF">2022-11-14T07:30:43Z</dcterms:modified>
</cp:coreProperties>
</file>